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8" r:id="rId2"/>
    <p:sldId id="320" r:id="rId3"/>
    <p:sldId id="337" r:id="rId4"/>
    <p:sldId id="322" r:id="rId5"/>
    <p:sldId id="324" r:id="rId6"/>
    <p:sldId id="327" r:id="rId7"/>
    <p:sldId id="338" r:id="rId8"/>
    <p:sldId id="321" r:id="rId9"/>
    <p:sldId id="326" r:id="rId10"/>
    <p:sldId id="302" r:id="rId11"/>
    <p:sldId id="308" r:id="rId12"/>
    <p:sldId id="309" r:id="rId13"/>
    <p:sldId id="304" r:id="rId14"/>
    <p:sldId id="303" r:id="rId15"/>
    <p:sldId id="307" r:id="rId16"/>
    <p:sldId id="306" r:id="rId17"/>
    <p:sldId id="310" r:id="rId18"/>
    <p:sldId id="305" r:id="rId19"/>
    <p:sldId id="311" r:id="rId20"/>
    <p:sldId id="312" r:id="rId21"/>
    <p:sldId id="313" r:id="rId22"/>
    <p:sldId id="316" r:id="rId23"/>
    <p:sldId id="315" r:id="rId24"/>
    <p:sldId id="314" r:id="rId25"/>
    <p:sldId id="317" r:id="rId26"/>
    <p:sldId id="318" r:id="rId27"/>
    <p:sldId id="319" r:id="rId28"/>
    <p:sldId id="328" r:id="rId29"/>
    <p:sldId id="329" r:id="rId30"/>
    <p:sldId id="330" r:id="rId31"/>
    <p:sldId id="331" r:id="rId32"/>
    <p:sldId id="333" r:id="rId33"/>
    <p:sldId id="332" r:id="rId34"/>
    <p:sldId id="334" r:id="rId35"/>
    <p:sldId id="335" r:id="rId36"/>
    <p:sldId id="336" r:id="rId37"/>
    <p:sldId id="28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7A37"/>
    <a:srgbClr val="305142"/>
    <a:srgbClr val="78C8AE"/>
    <a:srgbClr val="C95C3A"/>
    <a:srgbClr val="E87500"/>
    <a:srgbClr val="CEC9B5"/>
    <a:srgbClr val="69685B"/>
    <a:srgbClr val="FE12ED"/>
    <a:srgbClr val="66AF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7D8370-E635-4C8F-AEC2-D0BB9EB3234E}" v="16" dt="2023-04-19T22:53:17.431"/>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86395" autoAdjust="0"/>
  </p:normalViewPr>
  <p:slideViewPr>
    <p:cSldViewPr snapToGrid="0" snapToObjects="1">
      <p:cViewPr varScale="1">
        <p:scale>
          <a:sx n="98" d="100"/>
          <a:sy n="98" d="100"/>
        </p:scale>
        <p:origin x="1476" y="90"/>
      </p:cViewPr>
      <p:guideLst/>
    </p:cSldViewPr>
  </p:slideViewPr>
  <p:outlineViewPr>
    <p:cViewPr>
      <p:scale>
        <a:sx n="33" d="100"/>
        <a:sy n="33" d="100"/>
      </p:scale>
      <p:origin x="0" y="-280"/>
    </p:cViewPr>
  </p:outlineViewPr>
  <p:notesTextViewPr>
    <p:cViewPr>
      <p:scale>
        <a:sx n="1" d="1"/>
        <a:sy n="1" d="1"/>
      </p:scale>
      <p:origin x="0" y="0"/>
    </p:cViewPr>
  </p:notesTextViewPr>
  <p:sorterViewPr>
    <p:cViewPr>
      <p:scale>
        <a:sx n="50" d="100"/>
        <a:sy n="50" d="100"/>
      </p:scale>
      <p:origin x="0" y="0"/>
    </p:cViewPr>
  </p:sorterViewPr>
  <p:notesViewPr>
    <p:cSldViewPr snapToGrid="0" snapToObjects="1">
      <p:cViewPr varScale="1">
        <p:scale>
          <a:sx n="106" d="100"/>
          <a:sy n="106" d="100"/>
        </p:scale>
        <p:origin x="3216"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turi, Ram Mohan" userId="aa706f0c-dd0b-4d70-8838-17ba33850f31" providerId="ADAL" clId="{25F372AF-8B73-463A-8781-B45C7706EA88}"/>
    <pc:docChg chg="addSld modSld">
      <pc:chgData name="Yeturi, Ram Mohan" userId="aa706f0c-dd0b-4d70-8838-17ba33850f31" providerId="ADAL" clId="{25F372AF-8B73-463A-8781-B45C7706EA88}" dt="2023-04-13T00:22:21.290" v="0"/>
      <pc:docMkLst>
        <pc:docMk/>
      </pc:docMkLst>
      <pc:sldChg chg="add">
        <pc:chgData name="Yeturi, Ram Mohan" userId="aa706f0c-dd0b-4d70-8838-17ba33850f31" providerId="ADAL" clId="{25F372AF-8B73-463A-8781-B45C7706EA88}" dt="2023-04-13T00:22:21.290" v="0"/>
        <pc:sldMkLst>
          <pc:docMk/>
          <pc:sldMk cId="1163145647" sldId="328"/>
        </pc:sldMkLst>
      </pc:sldChg>
      <pc:sldChg chg="add">
        <pc:chgData name="Yeturi, Ram Mohan" userId="aa706f0c-dd0b-4d70-8838-17ba33850f31" providerId="ADAL" clId="{25F372AF-8B73-463A-8781-B45C7706EA88}" dt="2023-04-13T00:22:21.290" v="0"/>
        <pc:sldMkLst>
          <pc:docMk/>
          <pc:sldMk cId="3843041341" sldId="329"/>
        </pc:sldMkLst>
      </pc:sldChg>
      <pc:sldChg chg="add">
        <pc:chgData name="Yeturi, Ram Mohan" userId="aa706f0c-dd0b-4d70-8838-17ba33850f31" providerId="ADAL" clId="{25F372AF-8B73-463A-8781-B45C7706EA88}" dt="2023-04-13T00:22:21.290" v="0"/>
        <pc:sldMkLst>
          <pc:docMk/>
          <pc:sldMk cId="1012561298" sldId="330"/>
        </pc:sldMkLst>
      </pc:sldChg>
      <pc:sldChg chg="add">
        <pc:chgData name="Yeturi, Ram Mohan" userId="aa706f0c-dd0b-4d70-8838-17ba33850f31" providerId="ADAL" clId="{25F372AF-8B73-463A-8781-B45C7706EA88}" dt="2023-04-13T00:22:21.290" v="0"/>
        <pc:sldMkLst>
          <pc:docMk/>
          <pc:sldMk cId="2755734007" sldId="331"/>
        </pc:sldMkLst>
      </pc:sldChg>
      <pc:sldChg chg="add">
        <pc:chgData name="Yeturi, Ram Mohan" userId="aa706f0c-dd0b-4d70-8838-17ba33850f31" providerId="ADAL" clId="{25F372AF-8B73-463A-8781-B45C7706EA88}" dt="2023-04-13T00:22:21.290" v="0"/>
        <pc:sldMkLst>
          <pc:docMk/>
          <pc:sldMk cId="3504455309" sldId="332"/>
        </pc:sldMkLst>
      </pc:sldChg>
    </pc:docChg>
  </pc:docChgLst>
  <pc:docChgLst>
    <pc:chgData name="Yeturi, Ram Mohan" userId="aa706f0c-dd0b-4d70-8838-17ba33850f31" providerId="ADAL" clId="{407D8370-E635-4C8F-AEC2-D0BB9EB3234E}"/>
    <pc:docChg chg="undo redo custSel addSld delSld modSld sldOrd">
      <pc:chgData name="Yeturi, Ram Mohan" userId="aa706f0c-dd0b-4d70-8838-17ba33850f31" providerId="ADAL" clId="{407D8370-E635-4C8F-AEC2-D0BB9EB3234E}" dt="2023-04-19T23:41:02.738" v="664" actId="20577"/>
      <pc:docMkLst>
        <pc:docMk/>
      </pc:docMkLst>
      <pc:sldChg chg="delSp mod">
        <pc:chgData name="Yeturi, Ram Mohan" userId="aa706f0c-dd0b-4d70-8838-17ba33850f31" providerId="ADAL" clId="{407D8370-E635-4C8F-AEC2-D0BB9EB3234E}" dt="2023-04-19T20:48:02.490" v="628" actId="478"/>
        <pc:sldMkLst>
          <pc:docMk/>
          <pc:sldMk cId="1638046474" sldId="288"/>
        </pc:sldMkLst>
        <pc:spChg chg="del">
          <ac:chgData name="Yeturi, Ram Mohan" userId="aa706f0c-dd0b-4d70-8838-17ba33850f31" providerId="ADAL" clId="{407D8370-E635-4C8F-AEC2-D0BB9EB3234E}" dt="2023-04-19T20:48:02.490" v="628" actId="478"/>
          <ac:spMkLst>
            <pc:docMk/>
            <pc:sldMk cId="1638046474" sldId="288"/>
            <ac:spMk id="6" creationId="{C5BF7CA3-47D2-3835-B56B-455CC0954A6C}"/>
          </ac:spMkLst>
        </pc:spChg>
      </pc:sldChg>
      <pc:sldChg chg="add del">
        <pc:chgData name="Yeturi, Ram Mohan" userId="aa706f0c-dd0b-4d70-8838-17ba33850f31" providerId="ADAL" clId="{407D8370-E635-4C8F-AEC2-D0BB9EB3234E}" dt="2023-04-19T22:53:17.431" v="637"/>
        <pc:sldMkLst>
          <pc:docMk/>
          <pc:sldMk cId="2187053410" sldId="320"/>
        </pc:sldMkLst>
      </pc:sldChg>
      <pc:sldChg chg="add del ord modNotesTx">
        <pc:chgData name="Yeturi, Ram Mohan" userId="aa706f0c-dd0b-4d70-8838-17ba33850f31" providerId="ADAL" clId="{407D8370-E635-4C8F-AEC2-D0BB9EB3234E}" dt="2023-04-19T22:53:17.431" v="637"/>
        <pc:sldMkLst>
          <pc:docMk/>
          <pc:sldMk cId="2101960694" sldId="321"/>
        </pc:sldMkLst>
      </pc:sldChg>
      <pc:sldChg chg="add del modNotesTx">
        <pc:chgData name="Yeturi, Ram Mohan" userId="aa706f0c-dd0b-4d70-8838-17ba33850f31" providerId="ADAL" clId="{407D8370-E635-4C8F-AEC2-D0BB9EB3234E}" dt="2023-04-19T22:53:17.431" v="637"/>
        <pc:sldMkLst>
          <pc:docMk/>
          <pc:sldMk cId="299714668" sldId="322"/>
        </pc:sldMkLst>
      </pc:sldChg>
      <pc:sldChg chg="add del">
        <pc:chgData name="Yeturi, Ram Mohan" userId="aa706f0c-dd0b-4d70-8838-17ba33850f31" providerId="ADAL" clId="{407D8370-E635-4C8F-AEC2-D0BB9EB3234E}" dt="2023-04-19T22:53:17.431" v="637"/>
        <pc:sldMkLst>
          <pc:docMk/>
          <pc:sldMk cId="619970630" sldId="324"/>
        </pc:sldMkLst>
      </pc:sldChg>
      <pc:sldChg chg="modSp del mod modNotesTx">
        <pc:chgData name="Yeturi, Ram Mohan" userId="aa706f0c-dd0b-4d70-8838-17ba33850f31" providerId="ADAL" clId="{407D8370-E635-4C8F-AEC2-D0BB9EB3234E}" dt="2023-04-19T22:52:33.096" v="632" actId="47"/>
        <pc:sldMkLst>
          <pc:docMk/>
          <pc:sldMk cId="3296138066" sldId="325"/>
        </pc:sldMkLst>
        <pc:spChg chg="mod">
          <ac:chgData name="Yeturi, Ram Mohan" userId="aa706f0c-dd0b-4d70-8838-17ba33850f31" providerId="ADAL" clId="{407D8370-E635-4C8F-AEC2-D0BB9EB3234E}" dt="2023-04-19T04:31:35.314" v="47" actId="20577"/>
          <ac:spMkLst>
            <pc:docMk/>
            <pc:sldMk cId="3296138066" sldId="325"/>
            <ac:spMk id="2" creationId="{00000000-0000-0000-0000-000000000000}"/>
          </ac:spMkLst>
        </pc:spChg>
        <pc:picChg chg="mod">
          <ac:chgData name="Yeturi, Ram Mohan" userId="aa706f0c-dd0b-4d70-8838-17ba33850f31" providerId="ADAL" clId="{407D8370-E635-4C8F-AEC2-D0BB9EB3234E}" dt="2023-04-19T04:30:19.300" v="18" actId="1076"/>
          <ac:picMkLst>
            <pc:docMk/>
            <pc:sldMk cId="3296138066" sldId="325"/>
            <ac:picMk id="17" creationId="{E11DC85C-18A5-4F76-057E-41EFA70D3010}"/>
          </ac:picMkLst>
        </pc:picChg>
      </pc:sldChg>
      <pc:sldChg chg="modSp mod">
        <pc:chgData name="Yeturi, Ram Mohan" userId="aa706f0c-dd0b-4d70-8838-17ba33850f31" providerId="ADAL" clId="{407D8370-E635-4C8F-AEC2-D0BB9EB3234E}" dt="2023-04-19T04:38:58.742" v="180" actId="20577"/>
        <pc:sldMkLst>
          <pc:docMk/>
          <pc:sldMk cId="876080000" sldId="326"/>
        </pc:sldMkLst>
        <pc:spChg chg="mod">
          <ac:chgData name="Yeturi, Ram Mohan" userId="aa706f0c-dd0b-4d70-8838-17ba33850f31" providerId="ADAL" clId="{407D8370-E635-4C8F-AEC2-D0BB9EB3234E}" dt="2023-04-19T04:37:54.287" v="179" actId="207"/>
          <ac:spMkLst>
            <pc:docMk/>
            <pc:sldMk cId="876080000" sldId="326"/>
            <ac:spMk id="2" creationId="{00000000-0000-0000-0000-000000000000}"/>
          </ac:spMkLst>
        </pc:spChg>
        <pc:spChg chg="mod">
          <ac:chgData name="Yeturi, Ram Mohan" userId="aa706f0c-dd0b-4d70-8838-17ba33850f31" providerId="ADAL" clId="{407D8370-E635-4C8F-AEC2-D0BB9EB3234E}" dt="2023-04-19T04:38:58.742" v="180" actId="20577"/>
          <ac:spMkLst>
            <pc:docMk/>
            <pc:sldMk cId="876080000" sldId="326"/>
            <ac:spMk id="90" creationId="{567FABCF-24F4-7F83-7501-A81889A61D22}"/>
          </ac:spMkLst>
        </pc:spChg>
      </pc:sldChg>
      <pc:sldChg chg="add del">
        <pc:chgData name="Yeturi, Ram Mohan" userId="aa706f0c-dd0b-4d70-8838-17ba33850f31" providerId="ADAL" clId="{407D8370-E635-4C8F-AEC2-D0BB9EB3234E}" dt="2023-04-19T22:53:17.431" v="637"/>
        <pc:sldMkLst>
          <pc:docMk/>
          <pc:sldMk cId="531260241" sldId="327"/>
        </pc:sldMkLst>
      </pc:sldChg>
      <pc:sldChg chg="addSp delSp modSp mod">
        <pc:chgData name="Yeturi, Ram Mohan" userId="aa706f0c-dd0b-4d70-8838-17ba33850f31" providerId="ADAL" clId="{407D8370-E635-4C8F-AEC2-D0BB9EB3234E}" dt="2023-04-19T20:00:15.768" v="313" actId="1076"/>
        <pc:sldMkLst>
          <pc:docMk/>
          <pc:sldMk cId="3843041341" sldId="329"/>
        </pc:sldMkLst>
        <pc:spChg chg="add mod">
          <ac:chgData name="Yeturi, Ram Mohan" userId="aa706f0c-dd0b-4d70-8838-17ba33850f31" providerId="ADAL" clId="{407D8370-E635-4C8F-AEC2-D0BB9EB3234E}" dt="2023-04-19T20:00:10.367" v="312" actId="1076"/>
          <ac:spMkLst>
            <pc:docMk/>
            <pc:sldMk cId="3843041341" sldId="329"/>
            <ac:spMk id="2" creationId="{A78FB5BC-8869-46A0-87C0-6ECCF3FD0404}"/>
          </ac:spMkLst>
        </pc:spChg>
        <pc:spChg chg="add del mod">
          <ac:chgData name="Yeturi, Ram Mohan" userId="aa706f0c-dd0b-4d70-8838-17ba33850f31" providerId="ADAL" clId="{407D8370-E635-4C8F-AEC2-D0BB9EB3234E}" dt="2023-04-19T19:59:45.847" v="302"/>
          <ac:spMkLst>
            <pc:docMk/>
            <pc:sldMk cId="3843041341" sldId="329"/>
            <ac:spMk id="3" creationId="{014DAE01-00E7-0A6A-F347-3F744FBDD14C}"/>
          </ac:spMkLst>
        </pc:spChg>
        <pc:spChg chg="mod">
          <ac:chgData name="Yeturi, Ram Mohan" userId="aa706f0c-dd0b-4d70-8838-17ba33850f31" providerId="ADAL" clId="{407D8370-E635-4C8F-AEC2-D0BB9EB3234E}" dt="2023-04-19T20:00:15.768" v="313" actId="1076"/>
          <ac:spMkLst>
            <pc:docMk/>
            <pc:sldMk cId="3843041341" sldId="329"/>
            <ac:spMk id="11" creationId="{3073C8F1-9DF7-E5BA-034A-A8AEBA46C8F2}"/>
          </ac:spMkLst>
        </pc:spChg>
      </pc:sldChg>
      <pc:sldChg chg="ord">
        <pc:chgData name="Yeturi, Ram Mohan" userId="aa706f0c-dd0b-4d70-8838-17ba33850f31" providerId="ADAL" clId="{407D8370-E635-4C8F-AEC2-D0BB9EB3234E}" dt="2023-04-19T20:32:52.958" v="536"/>
        <pc:sldMkLst>
          <pc:docMk/>
          <pc:sldMk cId="1012561298" sldId="330"/>
        </pc:sldMkLst>
      </pc:sldChg>
      <pc:sldChg chg="addSp modSp mod ord">
        <pc:chgData name="Yeturi, Ram Mohan" userId="aa706f0c-dd0b-4d70-8838-17ba33850f31" providerId="ADAL" clId="{407D8370-E635-4C8F-AEC2-D0BB9EB3234E}" dt="2023-04-19T20:32:56.832" v="538"/>
        <pc:sldMkLst>
          <pc:docMk/>
          <pc:sldMk cId="2755734007" sldId="331"/>
        </pc:sldMkLst>
        <pc:picChg chg="add mod">
          <ac:chgData name="Yeturi, Ram Mohan" userId="aa706f0c-dd0b-4d70-8838-17ba33850f31" providerId="ADAL" clId="{407D8370-E635-4C8F-AEC2-D0BB9EB3234E}" dt="2023-04-19T19:53:19.998" v="286" actId="1076"/>
          <ac:picMkLst>
            <pc:docMk/>
            <pc:sldMk cId="2755734007" sldId="331"/>
            <ac:picMk id="3" creationId="{89C0F12F-AC9A-BB7E-5249-D2C4E52F8307}"/>
          </ac:picMkLst>
        </pc:picChg>
        <pc:picChg chg="mod">
          <ac:chgData name="Yeturi, Ram Mohan" userId="aa706f0c-dd0b-4d70-8838-17ba33850f31" providerId="ADAL" clId="{407D8370-E635-4C8F-AEC2-D0BB9EB3234E}" dt="2023-04-19T19:53:16.218" v="285" actId="1076"/>
          <ac:picMkLst>
            <pc:docMk/>
            <pc:sldMk cId="2755734007" sldId="331"/>
            <ac:picMk id="7" creationId="{2EE3CE49-8452-6A58-0E97-FD253DF38E67}"/>
          </ac:picMkLst>
        </pc:picChg>
        <pc:picChg chg="mod">
          <ac:chgData name="Yeturi, Ram Mohan" userId="aa706f0c-dd0b-4d70-8838-17ba33850f31" providerId="ADAL" clId="{407D8370-E635-4C8F-AEC2-D0BB9EB3234E}" dt="2023-04-19T19:53:12.919" v="284" actId="14100"/>
          <ac:picMkLst>
            <pc:docMk/>
            <pc:sldMk cId="2755734007" sldId="331"/>
            <ac:picMk id="9" creationId="{D402503D-8B52-BE36-986F-132841D8CD56}"/>
          </ac:picMkLst>
        </pc:picChg>
      </pc:sldChg>
      <pc:sldChg chg="addSp delSp mod ord">
        <pc:chgData name="Yeturi, Ram Mohan" userId="aa706f0c-dd0b-4d70-8838-17ba33850f31" providerId="ADAL" clId="{407D8370-E635-4C8F-AEC2-D0BB9EB3234E}" dt="2023-04-19T22:02:49.720" v="630"/>
        <pc:sldMkLst>
          <pc:docMk/>
          <pc:sldMk cId="3504455309" sldId="332"/>
        </pc:sldMkLst>
        <pc:spChg chg="del">
          <ac:chgData name="Yeturi, Ram Mohan" userId="aa706f0c-dd0b-4d70-8838-17ba33850f31" providerId="ADAL" clId="{407D8370-E635-4C8F-AEC2-D0BB9EB3234E}" dt="2023-04-19T20:11:26.106" v="372" actId="478"/>
          <ac:spMkLst>
            <pc:docMk/>
            <pc:sldMk cId="3504455309" sldId="332"/>
            <ac:spMk id="2" creationId="{097D99C6-F57D-26DF-662D-DF63A0738479}"/>
          </ac:spMkLst>
        </pc:spChg>
        <pc:spChg chg="add del">
          <ac:chgData name="Yeturi, Ram Mohan" userId="aa706f0c-dd0b-4d70-8838-17ba33850f31" providerId="ADAL" clId="{407D8370-E635-4C8F-AEC2-D0BB9EB3234E}" dt="2023-04-19T20:11:40.362" v="374" actId="22"/>
          <ac:spMkLst>
            <pc:docMk/>
            <pc:sldMk cId="3504455309" sldId="332"/>
            <ac:spMk id="6" creationId="{1765D48F-2C1D-94A5-61E3-AC0AA18AB852}"/>
          </ac:spMkLst>
        </pc:spChg>
      </pc:sldChg>
      <pc:sldChg chg="new del">
        <pc:chgData name="Yeturi, Ram Mohan" userId="aa706f0c-dd0b-4d70-8838-17ba33850f31" providerId="ADAL" clId="{407D8370-E635-4C8F-AEC2-D0BB9EB3234E}" dt="2023-04-13T00:35:31.352" v="1" actId="2696"/>
        <pc:sldMkLst>
          <pc:docMk/>
          <pc:sldMk cId="3695133756" sldId="333"/>
        </pc:sldMkLst>
      </pc:sldChg>
      <pc:sldChg chg="addSp delSp modSp add mod ord">
        <pc:chgData name="Yeturi, Ram Mohan" userId="aa706f0c-dd0b-4d70-8838-17ba33850f31" providerId="ADAL" clId="{407D8370-E635-4C8F-AEC2-D0BB9EB3234E}" dt="2023-04-19T23:29:54.301" v="646" actId="1036"/>
        <pc:sldMkLst>
          <pc:docMk/>
          <pc:sldMk cId="4159575593" sldId="333"/>
        </pc:sldMkLst>
        <pc:spChg chg="del">
          <ac:chgData name="Yeturi, Ram Mohan" userId="aa706f0c-dd0b-4d70-8838-17ba33850f31" providerId="ADAL" clId="{407D8370-E635-4C8F-AEC2-D0BB9EB3234E}" dt="2023-04-19T20:01:02.635" v="319" actId="478"/>
          <ac:spMkLst>
            <pc:docMk/>
            <pc:sldMk cId="4159575593" sldId="333"/>
            <ac:spMk id="2" creationId="{097D99C6-F57D-26DF-662D-DF63A0738479}"/>
          </ac:spMkLst>
        </pc:spChg>
        <pc:spChg chg="del">
          <ac:chgData name="Yeturi, Ram Mohan" userId="aa706f0c-dd0b-4d70-8838-17ba33850f31" providerId="ADAL" clId="{407D8370-E635-4C8F-AEC2-D0BB9EB3234E}" dt="2023-04-19T19:56:44.883" v="291" actId="478"/>
          <ac:spMkLst>
            <pc:docMk/>
            <pc:sldMk cId="4159575593" sldId="333"/>
            <ac:spMk id="3" creationId="{2B9F583A-DB48-8768-A7C2-3BC115F144D2}"/>
          </ac:spMkLst>
        </pc:spChg>
        <pc:spChg chg="add del">
          <ac:chgData name="Yeturi, Ram Mohan" userId="aa706f0c-dd0b-4d70-8838-17ba33850f31" providerId="ADAL" clId="{407D8370-E635-4C8F-AEC2-D0BB9EB3234E}" dt="2023-04-19T19:56:52.833" v="293" actId="21"/>
          <ac:spMkLst>
            <pc:docMk/>
            <pc:sldMk cId="4159575593" sldId="333"/>
            <ac:spMk id="6" creationId="{44E9DD41-3AF7-4B55-E01F-01E2E7B7ECCA}"/>
          </ac:spMkLst>
        </pc:spChg>
        <pc:spChg chg="add del">
          <ac:chgData name="Yeturi, Ram Mohan" userId="aa706f0c-dd0b-4d70-8838-17ba33850f31" providerId="ADAL" clId="{407D8370-E635-4C8F-AEC2-D0BB9EB3234E}" dt="2023-04-19T20:00:37.455" v="315" actId="22"/>
          <ac:spMkLst>
            <pc:docMk/>
            <pc:sldMk cId="4159575593" sldId="333"/>
            <ac:spMk id="8" creationId="{94155EBE-113D-75BD-AEFB-AFDCE04DBB95}"/>
          </ac:spMkLst>
        </pc:spChg>
        <pc:spChg chg="add del">
          <ac:chgData name="Yeturi, Ram Mohan" userId="aa706f0c-dd0b-4d70-8838-17ba33850f31" providerId="ADAL" clId="{407D8370-E635-4C8F-AEC2-D0BB9EB3234E}" dt="2023-04-19T20:00:38.641" v="317" actId="22"/>
          <ac:spMkLst>
            <pc:docMk/>
            <pc:sldMk cId="4159575593" sldId="333"/>
            <ac:spMk id="10" creationId="{F9D5A6B1-A662-3F64-3B4A-C0EA51B5BEB4}"/>
          </ac:spMkLst>
        </pc:spChg>
        <pc:spChg chg="add mod">
          <ac:chgData name="Yeturi, Ram Mohan" userId="aa706f0c-dd0b-4d70-8838-17ba33850f31" providerId="ADAL" clId="{407D8370-E635-4C8F-AEC2-D0BB9EB3234E}" dt="2023-04-19T20:28:27.516" v="487" actId="255"/>
          <ac:spMkLst>
            <pc:docMk/>
            <pc:sldMk cId="4159575593" sldId="333"/>
            <ac:spMk id="11" creationId="{C23CFA8E-E874-3C28-F4B5-CF8B90F0344E}"/>
          </ac:spMkLst>
        </pc:spChg>
        <pc:spChg chg="add mod">
          <ac:chgData name="Yeturi, Ram Mohan" userId="aa706f0c-dd0b-4d70-8838-17ba33850f31" providerId="ADAL" clId="{407D8370-E635-4C8F-AEC2-D0BB9EB3234E}" dt="2023-04-19T20:28:31.713" v="488" actId="1076"/>
          <ac:spMkLst>
            <pc:docMk/>
            <pc:sldMk cId="4159575593" sldId="333"/>
            <ac:spMk id="12" creationId="{25309508-0AEA-0E84-CD49-A0D3AA695C82}"/>
          </ac:spMkLst>
        </pc:spChg>
        <pc:spChg chg="add mod">
          <ac:chgData name="Yeturi, Ram Mohan" userId="aa706f0c-dd0b-4d70-8838-17ba33850f31" providerId="ADAL" clId="{407D8370-E635-4C8F-AEC2-D0BB9EB3234E}" dt="2023-04-19T20:28:35.317" v="489" actId="1076"/>
          <ac:spMkLst>
            <pc:docMk/>
            <pc:sldMk cId="4159575593" sldId="333"/>
            <ac:spMk id="13" creationId="{7513142D-62B1-7DFC-C595-51A8D1A95DB5}"/>
          </ac:spMkLst>
        </pc:spChg>
        <pc:spChg chg="add mod">
          <ac:chgData name="Yeturi, Ram Mohan" userId="aa706f0c-dd0b-4d70-8838-17ba33850f31" providerId="ADAL" clId="{407D8370-E635-4C8F-AEC2-D0BB9EB3234E}" dt="2023-04-19T23:11:02.109" v="638" actId="14100"/>
          <ac:spMkLst>
            <pc:docMk/>
            <pc:sldMk cId="4159575593" sldId="333"/>
            <ac:spMk id="14" creationId="{4665D6D5-E549-2987-1D5D-3D55DE80E9E1}"/>
          </ac:spMkLst>
        </pc:spChg>
        <pc:spChg chg="add mod">
          <ac:chgData name="Yeturi, Ram Mohan" userId="aa706f0c-dd0b-4d70-8838-17ba33850f31" providerId="ADAL" clId="{407D8370-E635-4C8F-AEC2-D0BB9EB3234E}" dt="2023-04-19T23:11:07.683" v="639" actId="1076"/>
          <ac:spMkLst>
            <pc:docMk/>
            <pc:sldMk cId="4159575593" sldId="333"/>
            <ac:spMk id="15" creationId="{F0532FC3-8BFC-C868-07FF-68E3D312ADDD}"/>
          </ac:spMkLst>
        </pc:spChg>
        <pc:spChg chg="add mod">
          <ac:chgData name="Yeturi, Ram Mohan" userId="aa706f0c-dd0b-4d70-8838-17ba33850f31" providerId="ADAL" clId="{407D8370-E635-4C8F-AEC2-D0BB9EB3234E}" dt="2023-04-19T23:13:15.371" v="643" actId="1076"/>
          <ac:spMkLst>
            <pc:docMk/>
            <pc:sldMk cId="4159575593" sldId="333"/>
            <ac:spMk id="16" creationId="{DE22F975-0ED9-A9C1-C8E6-870B3FB236CC}"/>
          </ac:spMkLst>
        </pc:spChg>
        <pc:picChg chg="del">
          <ac:chgData name="Yeturi, Ram Mohan" userId="aa706f0c-dd0b-4d70-8838-17ba33850f31" providerId="ADAL" clId="{407D8370-E635-4C8F-AEC2-D0BB9EB3234E}" dt="2023-04-19T19:56:40.163" v="290" actId="478"/>
          <ac:picMkLst>
            <pc:docMk/>
            <pc:sldMk cId="4159575593" sldId="333"/>
            <ac:picMk id="5" creationId="{9DC85F5D-05B7-9BED-B927-418C43F5F25C}"/>
          </ac:picMkLst>
        </pc:picChg>
        <pc:picChg chg="add mod">
          <ac:chgData name="Yeturi, Ram Mohan" userId="aa706f0c-dd0b-4d70-8838-17ba33850f31" providerId="ADAL" clId="{407D8370-E635-4C8F-AEC2-D0BB9EB3234E}" dt="2023-04-19T23:29:54.301" v="646" actId="1036"/>
          <ac:picMkLst>
            <pc:docMk/>
            <pc:sldMk cId="4159575593" sldId="333"/>
            <ac:picMk id="18" creationId="{0B0D40BE-1BE6-9AE7-58D1-839938F29C54}"/>
          </ac:picMkLst>
        </pc:picChg>
      </pc:sldChg>
      <pc:sldChg chg="addSp delSp modSp add mod ord">
        <pc:chgData name="Yeturi, Ram Mohan" userId="aa706f0c-dd0b-4d70-8838-17ba33850f31" providerId="ADAL" clId="{407D8370-E635-4C8F-AEC2-D0BB9EB3234E}" dt="2023-04-19T23:41:02.738" v="664" actId="20577"/>
        <pc:sldMkLst>
          <pc:docMk/>
          <pc:sldMk cId="3113935223" sldId="334"/>
        </pc:sldMkLst>
        <pc:spChg chg="add mod">
          <ac:chgData name="Yeturi, Ram Mohan" userId="aa706f0c-dd0b-4d70-8838-17ba33850f31" providerId="ADAL" clId="{407D8370-E635-4C8F-AEC2-D0BB9EB3234E}" dt="2023-04-19T23:41:02.738" v="664" actId="20577"/>
          <ac:spMkLst>
            <pc:docMk/>
            <pc:sldMk cId="3113935223" sldId="334"/>
            <ac:spMk id="2" creationId="{A77F244B-EF9F-8A9D-A04B-AD40EA9C9D58}"/>
          </ac:spMkLst>
        </pc:spChg>
        <pc:spChg chg="mod">
          <ac:chgData name="Yeturi, Ram Mohan" userId="aa706f0c-dd0b-4d70-8838-17ba33850f31" providerId="ADAL" clId="{407D8370-E635-4C8F-AEC2-D0BB9EB3234E}" dt="2023-04-19T20:12:32.117" v="383" actId="1076"/>
          <ac:spMkLst>
            <pc:docMk/>
            <pc:sldMk cId="3113935223" sldId="334"/>
            <ac:spMk id="3" creationId="{2B9F583A-DB48-8768-A7C2-3BC115F144D2}"/>
          </ac:spMkLst>
        </pc:spChg>
        <pc:spChg chg="add del mod">
          <ac:chgData name="Yeturi, Ram Mohan" userId="aa706f0c-dd0b-4d70-8838-17ba33850f31" providerId="ADAL" clId="{407D8370-E635-4C8F-AEC2-D0BB9EB3234E}" dt="2023-04-19T20:21:29.468" v="442" actId="478"/>
          <ac:spMkLst>
            <pc:docMk/>
            <pc:sldMk cId="3113935223" sldId="334"/>
            <ac:spMk id="6" creationId="{0E3DA011-DDDD-7939-8CB9-B29B22898066}"/>
          </ac:spMkLst>
        </pc:spChg>
        <pc:spChg chg="add mod">
          <ac:chgData name="Yeturi, Ram Mohan" userId="aa706f0c-dd0b-4d70-8838-17ba33850f31" providerId="ADAL" clId="{407D8370-E635-4C8F-AEC2-D0BB9EB3234E}" dt="2023-04-19T20:23:15.435" v="457" actId="14100"/>
          <ac:spMkLst>
            <pc:docMk/>
            <pc:sldMk cId="3113935223" sldId="334"/>
            <ac:spMk id="9" creationId="{D7A28A2A-C378-8C48-09C5-580F60C2BF6A}"/>
          </ac:spMkLst>
        </pc:spChg>
        <pc:spChg chg="add mod">
          <ac:chgData name="Yeturi, Ram Mohan" userId="aa706f0c-dd0b-4d70-8838-17ba33850f31" providerId="ADAL" clId="{407D8370-E635-4C8F-AEC2-D0BB9EB3234E}" dt="2023-04-19T23:34:46.292" v="663" actId="1076"/>
          <ac:spMkLst>
            <pc:docMk/>
            <pc:sldMk cId="3113935223" sldId="334"/>
            <ac:spMk id="12" creationId="{352934E5-0E4A-E322-6E46-8ADF5FA53A26}"/>
          </ac:spMkLst>
        </pc:spChg>
        <pc:picChg chg="del">
          <ac:chgData name="Yeturi, Ram Mohan" userId="aa706f0c-dd0b-4d70-8838-17ba33850f31" providerId="ADAL" clId="{407D8370-E635-4C8F-AEC2-D0BB9EB3234E}" dt="2023-04-19T20:12:15.272" v="376" actId="478"/>
          <ac:picMkLst>
            <pc:docMk/>
            <pc:sldMk cId="3113935223" sldId="334"/>
            <ac:picMk id="5" creationId="{9DC85F5D-05B7-9BED-B927-418C43F5F25C}"/>
          </ac:picMkLst>
        </pc:picChg>
        <pc:picChg chg="add mod">
          <ac:chgData name="Yeturi, Ram Mohan" userId="aa706f0c-dd0b-4d70-8838-17ba33850f31" providerId="ADAL" clId="{407D8370-E635-4C8F-AEC2-D0BB9EB3234E}" dt="2023-04-19T20:23:00.447" v="455" actId="1076"/>
          <ac:picMkLst>
            <pc:docMk/>
            <pc:sldMk cId="3113935223" sldId="334"/>
            <ac:picMk id="8" creationId="{D59F155F-D3D3-7FE9-D392-30C0A1D436AD}"/>
          </ac:picMkLst>
        </pc:picChg>
        <pc:picChg chg="add mod">
          <ac:chgData name="Yeturi, Ram Mohan" userId="aa706f0c-dd0b-4d70-8838-17ba33850f31" providerId="ADAL" clId="{407D8370-E635-4C8F-AEC2-D0BB9EB3234E}" dt="2023-04-19T20:30:50.315" v="512" actId="1076"/>
          <ac:picMkLst>
            <pc:docMk/>
            <pc:sldMk cId="3113935223" sldId="334"/>
            <ac:picMk id="11" creationId="{B060127D-63DF-2EED-CC81-10DF0090996D}"/>
          </ac:picMkLst>
        </pc:picChg>
        <pc:picChg chg="add mod">
          <ac:chgData name="Yeturi, Ram Mohan" userId="aa706f0c-dd0b-4d70-8838-17ba33850f31" providerId="ADAL" clId="{407D8370-E635-4C8F-AEC2-D0BB9EB3234E}" dt="2023-04-19T20:31:24.551" v="520" actId="1076"/>
          <ac:picMkLst>
            <pc:docMk/>
            <pc:sldMk cId="3113935223" sldId="334"/>
            <ac:picMk id="13" creationId="{D3C049D9-B8DA-4DA7-D05E-0ABE9FD07563}"/>
          </ac:picMkLst>
        </pc:picChg>
      </pc:sldChg>
      <pc:sldChg chg="addSp delSp modSp add mod ord modClrScheme chgLayout">
        <pc:chgData name="Yeturi, Ram Mohan" userId="aa706f0c-dd0b-4d70-8838-17ba33850f31" providerId="ADAL" clId="{407D8370-E635-4C8F-AEC2-D0BB9EB3234E}" dt="2023-04-19T20:41:03.583" v="591" actId="1076"/>
        <pc:sldMkLst>
          <pc:docMk/>
          <pc:sldMk cId="3865473316" sldId="335"/>
        </pc:sldMkLst>
        <pc:spChg chg="del mod">
          <ac:chgData name="Yeturi, Ram Mohan" userId="aa706f0c-dd0b-4d70-8838-17ba33850f31" providerId="ADAL" clId="{407D8370-E635-4C8F-AEC2-D0BB9EB3234E}" dt="2023-04-19T20:29:55.035" v="504" actId="478"/>
          <ac:spMkLst>
            <pc:docMk/>
            <pc:sldMk cId="3865473316" sldId="335"/>
            <ac:spMk id="3" creationId="{2B9F583A-DB48-8768-A7C2-3BC115F144D2}"/>
          </ac:spMkLst>
        </pc:spChg>
        <pc:spChg chg="add del mod">
          <ac:chgData name="Yeturi, Ram Mohan" userId="aa706f0c-dd0b-4d70-8838-17ba33850f31" providerId="ADAL" clId="{407D8370-E635-4C8F-AEC2-D0BB9EB3234E}" dt="2023-04-19T20:35:54.347" v="559" actId="26606"/>
          <ac:spMkLst>
            <pc:docMk/>
            <pc:sldMk cId="3865473316" sldId="335"/>
            <ac:spMk id="14" creationId="{A5FDFFD8-983C-1144-8D49-942A22313922}"/>
          </ac:spMkLst>
        </pc:spChg>
        <pc:spChg chg="add mod">
          <ac:chgData name="Yeturi, Ram Mohan" userId="aa706f0c-dd0b-4d70-8838-17ba33850f31" providerId="ADAL" clId="{407D8370-E635-4C8F-AEC2-D0BB9EB3234E}" dt="2023-04-19T20:40:27.805" v="582" actId="1076"/>
          <ac:spMkLst>
            <pc:docMk/>
            <pc:sldMk cId="3865473316" sldId="335"/>
            <ac:spMk id="15" creationId="{E55D187C-91BD-F27B-3D9D-53BFEB25CE63}"/>
          </ac:spMkLst>
        </pc:spChg>
        <pc:spChg chg="add del mod">
          <ac:chgData name="Yeturi, Ram Mohan" userId="aa706f0c-dd0b-4d70-8838-17ba33850f31" providerId="ADAL" clId="{407D8370-E635-4C8F-AEC2-D0BB9EB3234E}" dt="2023-04-19T20:35:54.347" v="559" actId="26606"/>
          <ac:spMkLst>
            <pc:docMk/>
            <pc:sldMk cId="3865473316" sldId="335"/>
            <ac:spMk id="16" creationId="{0FA39EEC-0903-1CCB-9DE1-8A99D37E946E}"/>
          </ac:spMkLst>
        </pc:spChg>
        <pc:spChg chg="add del mod">
          <ac:chgData name="Yeturi, Ram Mohan" userId="aa706f0c-dd0b-4d70-8838-17ba33850f31" providerId="ADAL" clId="{407D8370-E635-4C8F-AEC2-D0BB9EB3234E}" dt="2023-04-19T20:35:54.347" v="559" actId="26606"/>
          <ac:spMkLst>
            <pc:docMk/>
            <pc:sldMk cId="3865473316" sldId="335"/>
            <ac:spMk id="18" creationId="{E714DE14-F23E-60CA-14AE-D964EAD3860C}"/>
          </ac:spMkLst>
        </pc:spChg>
        <pc:spChg chg="add mod">
          <ac:chgData name="Yeturi, Ram Mohan" userId="aa706f0c-dd0b-4d70-8838-17ba33850f31" providerId="ADAL" clId="{407D8370-E635-4C8F-AEC2-D0BB9EB3234E}" dt="2023-04-19T20:41:03.583" v="591" actId="1076"/>
          <ac:spMkLst>
            <pc:docMk/>
            <pc:sldMk cId="3865473316" sldId="335"/>
            <ac:spMk id="19" creationId="{3C87C665-5ABB-4C28-57C6-B3BB7E74E27F}"/>
          </ac:spMkLst>
        </pc:spChg>
        <pc:spChg chg="add del mod">
          <ac:chgData name="Yeturi, Ram Mohan" userId="aa706f0c-dd0b-4d70-8838-17ba33850f31" providerId="ADAL" clId="{407D8370-E635-4C8F-AEC2-D0BB9EB3234E}" dt="2023-04-19T20:35:54.347" v="559" actId="26606"/>
          <ac:spMkLst>
            <pc:docMk/>
            <pc:sldMk cId="3865473316" sldId="335"/>
            <ac:spMk id="20" creationId="{DF7BDA0A-3D5F-30C2-DFCF-397DC1566AD2}"/>
          </ac:spMkLst>
        </pc:spChg>
        <pc:picChg chg="add del mod">
          <ac:chgData name="Yeturi, Ram Mohan" userId="aa706f0c-dd0b-4d70-8838-17ba33850f31" providerId="ADAL" clId="{407D8370-E635-4C8F-AEC2-D0BB9EB3234E}" dt="2023-04-19T20:31:07.343" v="514" actId="21"/>
          <ac:picMkLst>
            <pc:docMk/>
            <pc:sldMk cId="3865473316" sldId="335"/>
            <ac:picMk id="4" creationId="{915A74F5-7437-14A2-E6A3-E61F98934FBB}"/>
          </ac:picMkLst>
        </pc:picChg>
        <pc:picChg chg="del">
          <ac:chgData name="Yeturi, Ram Mohan" userId="aa706f0c-dd0b-4d70-8838-17ba33850f31" providerId="ADAL" clId="{407D8370-E635-4C8F-AEC2-D0BB9EB3234E}" dt="2023-04-19T20:29:52.422" v="502" actId="478"/>
          <ac:picMkLst>
            <pc:docMk/>
            <pc:sldMk cId="3865473316" sldId="335"/>
            <ac:picMk id="5" creationId="{9DC85F5D-05B7-9BED-B927-418C43F5F25C}"/>
          </ac:picMkLst>
        </pc:picChg>
        <pc:picChg chg="add del mod">
          <ac:chgData name="Yeturi, Ram Mohan" userId="aa706f0c-dd0b-4d70-8838-17ba33850f31" providerId="ADAL" clId="{407D8370-E635-4C8F-AEC2-D0BB9EB3234E}" dt="2023-04-19T20:34:48.906" v="550" actId="478"/>
          <ac:picMkLst>
            <pc:docMk/>
            <pc:sldMk cId="3865473316" sldId="335"/>
            <ac:picMk id="7" creationId="{2378D059-B851-B4B2-D42F-1ADA6E50774C}"/>
          </ac:picMkLst>
        </pc:picChg>
        <pc:picChg chg="add del mod">
          <ac:chgData name="Yeturi, Ram Mohan" userId="aa706f0c-dd0b-4d70-8838-17ba33850f31" providerId="ADAL" clId="{407D8370-E635-4C8F-AEC2-D0BB9EB3234E}" dt="2023-04-19T20:36:46.274" v="565" actId="478"/>
          <ac:picMkLst>
            <pc:docMk/>
            <pc:sldMk cId="3865473316" sldId="335"/>
            <ac:picMk id="9" creationId="{1D32B663-CDDB-E95C-4096-B44E9F960BD1}"/>
          </ac:picMkLst>
        </pc:picChg>
        <pc:picChg chg="add mod">
          <ac:chgData name="Yeturi, Ram Mohan" userId="aa706f0c-dd0b-4d70-8838-17ba33850f31" providerId="ADAL" clId="{407D8370-E635-4C8F-AEC2-D0BB9EB3234E}" dt="2023-04-19T20:40:46.341" v="587" actId="1076"/>
          <ac:picMkLst>
            <pc:docMk/>
            <pc:sldMk cId="3865473316" sldId="335"/>
            <ac:picMk id="11" creationId="{54EF43E9-A24A-1B3F-B4DF-7F58014FFE8C}"/>
          </ac:picMkLst>
        </pc:picChg>
        <pc:picChg chg="add mod">
          <ac:chgData name="Yeturi, Ram Mohan" userId="aa706f0c-dd0b-4d70-8838-17ba33850f31" providerId="ADAL" clId="{407D8370-E635-4C8F-AEC2-D0BB9EB3234E}" dt="2023-04-19T20:40:41.798" v="586" actId="1076"/>
          <ac:picMkLst>
            <pc:docMk/>
            <pc:sldMk cId="3865473316" sldId="335"/>
            <ac:picMk id="13" creationId="{C62B07AF-0275-F700-3FC0-EDE96B39CE5B}"/>
          </ac:picMkLst>
        </pc:picChg>
      </pc:sldChg>
      <pc:sldChg chg="addSp delSp modSp add mod">
        <pc:chgData name="Yeturi, Ram Mohan" userId="aa706f0c-dd0b-4d70-8838-17ba33850f31" providerId="ADAL" clId="{407D8370-E635-4C8F-AEC2-D0BB9EB3234E}" dt="2023-04-19T23:34:13.604" v="662" actId="20577"/>
        <pc:sldMkLst>
          <pc:docMk/>
          <pc:sldMk cId="1571160459" sldId="336"/>
        </pc:sldMkLst>
        <pc:spChg chg="add mod">
          <ac:chgData name="Yeturi, Ram Mohan" userId="aa706f0c-dd0b-4d70-8838-17ba33850f31" providerId="ADAL" clId="{407D8370-E635-4C8F-AEC2-D0BB9EB3234E}" dt="2023-04-19T23:34:13.604" v="662" actId="20577"/>
          <ac:spMkLst>
            <pc:docMk/>
            <pc:sldMk cId="1571160459" sldId="336"/>
            <ac:spMk id="2" creationId="{0E9A2A52-21CD-6C29-4E2F-EA20280AB7A7}"/>
          </ac:spMkLst>
        </pc:spChg>
        <pc:spChg chg="add mod">
          <ac:chgData name="Yeturi, Ram Mohan" userId="aa706f0c-dd0b-4d70-8838-17ba33850f31" providerId="ADAL" clId="{407D8370-E635-4C8F-AEC2-D0BB9EB3234E}" dt="2023-04-19T20:46:18.892" v="627" actId="1076"/>
          <ac:spMkLst>
            <pc:docMk/>
            <pc:sldMk cId="1571160459" sldId="336"/>
            <ac:spMk id="3" creationId="{683143A4-D3E0-6396-B0D4-85FD317EBD65}"/>
          </ac:spMkLst>
        </pc:spChg>
        <pc:spChg chg="del">
          <ac:chgData name="Yeturi, Ram Mohan" userId="aa706f0c-dd0b-4d70-8838-17ba33850f31" providerId="ADAL" clId="{407D8370-E635-4C8F-AEC2-D0BB9EB3234E}" dt="2023-04-19T20:41:19.116" v="593" actId="478"/>
          <ac:spMkLst>
            <pc:docMk/>
            <pc:sldMk cId="1571160459" sldId="336"/>
            <ac:spMk id="15" creationId="{E55D187C-91BD-F27B-3D9D-53BFEB25CE63}"/>
          </ac:spMkLst>
        </pc:spChg>
        <pc:spChg chg="del">
          <ac:chgData name="Yeturi, Ram Mohan" userId="aa706f0c-dd0b-4d70-8838-17ba33850f31" providerId="ADAL" clId="{407D8370-E635-4C8F-AEC2-D0BB9EB3234E}" dt="2023-04-19T20:41:19.116" v="593" actId="478"/>
          <ac:spMkLst>
            <pc:docMk/>
            <pc:sldMk cId="1571160459" sldId="336"/>
            <ac:spMk id="19" creationId="{3C87C665-5ABB-4C28-57C6-B3BB7E74E27F}"/>
          </ac:spMkLst>
        </pc:spChg>
        <pc:picChg chg="del">
          <ac:chgData name="Yeturi, Ram Mohan" userId="aa706f0c-dd0b-4d70-8838-17ba33850f31" providerId="ADAL" clId="{407D8370-E635-4C8F-AEC2-D0BB9EB3234E}" dt="2023-04-19T20:41:19.116" v="593" actId="478"/>
          <ac:picMkLst>
            <pc:docMk/>
            <pc:sldMk cId="1571160459" sldId="336"/>
            <ac:picMk id="11" creationId="{54EF43E9-A24A-1B3F-B4DF-7F58014FFE8C}"/>
          </ac:picMkLst>
        </pc:picChg>
        <pc:picChg chg="del">
          <ac:chgData name="Yeturi, Ram Mohan" userId="aa706f0c-dd0b-4d70-8838-17ba33850f31" providerId="ADAL" clId="{407D8370-E635-4C8F-AEC2-D0BB9EB3234E}" dt="2023-04-19T20:41:19.116" v="593" actId="478"/>
          <ac:picMkLst>
            <pc:docMk/>
            <pc:sldMk cId="1571160459" sldId="336"/>
            <ac:picMk id="13" creationId="{C62B07AF-0275-F700-3FC0-EDE96B39CE5B}"/>
          </ac:picMkLst>
        </pc:picChg>
      </pc:sldChg>
      <pc:sldChg chg="add">
        <pc:chgData name="Yeturi, Ram Mohan" userId="aa706f0c-dd0b-4d70-8838-17ba33850f31" providerId="ADAL" clId="{407D8370-E635-4C8F-AEC2-D0BB9EB3234E}" dt="2023-04-19T22:53:17.431" v="637"/>
        <pc:sldMkLst>
          <pc:docMk/>
          <pc:sldMk cId="2424849156" sldId="337"/>
        </pc:sldMkLst>
      </pc:sldChg>
      <pc:sldChg chg="add">
        <pc:chgData name="Yeturi, Ram Mohan" userId="aa706f0c-dd0b-4d70-8838-17ba33850f31" providerId="ADAL" clId="{407D8370-E635-4C8F-AEC2-D0BB9EB3234E}" dt="2023-04-19T22:53:17.431" v="637"/>
        <pc:sldMkLst>
          <pc:docMk/>
          <pc:sldMk cId="689853748" sldId="33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C89EDB-3FDD-4915-A3CE-62FA29C01A32}" type="datetimeFigureOut">
              <a:rPr lang="en-US" smtClean="0"/>
              <a:t>4/19/2023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042649-1860-4D03-9360-22C2D8836B44}" type="slidenum">
              <a:rPr lang="en-US" smtClean="0"/>
              <a:t>‹#›</a:t>
            </a:fld>
            <a:endParaRPr lang="en-US"/>
          </a:p>
        </p:txBody>
      </p:sp>
    </p:spTree>
    <p:extLst>
      <p:ext uri="{BB962C8B-B14F-4D97-AF65-F5344CB8AC3E}">
        <p14:creationId xmlns:p14="http://schemas.microsoft.com/office/powerpoint/2010/main" val="633661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4499FB-0CC7-453D-9493-CBDCD6D233E2}" type="datetimeFigureOut">
              <a:rPr lang="en-US" smtClean="0"/>
              <a:t>4/19/2023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76A24B-926E-40EB-9E1B-5321DC3775E5}" type="slidenum">
              <a:rPr lang="en-US" smtClean="0"/>
              <a:t>‹#›</a:t>
            </a:fld>
            <a:endParaRPr lang="en-US"/>
          </a:p>
        </p:txBody>
      </p:sp>
    </p:spTree>
    <p:extLst>
      <p:ext uri="{BB962C8B-B14F-4D97-AF65-F5344CB8AC3E}">
        <p14:creationId xmlns:p14="http://schemas.microsoft.com/office/powerpoint/2010/main" val="2167594663"/>
      </p:ext>
    </p:extLst>
  </p:cSld>
  <p:clrMap bg1="lt1" tx1="dk1" bg2="lt2" tx2="dk2" accent1="accent1" accent2="accent2" accent3="accent3" accent4="accent4" accent5="accent5" accent6="accent6" hlink="hlink" folHlink="folHlink"/>
  <p:notesStyle>
    <a:lvl1pPr marL="0" indent="0" algn="l" defTabSz="914400" rtl="0" eaLnBrk="1" latinLnBrk="0" hangingPunct="1">
      <a:lnSpc>
        <a:spcPct val="110000"/>
      </a:lnSpc>
      <a:buFont typeface="Arial" panose="020B0604020202020204" pitchFamily="34" charset="0"/>
      <a:buNone/>
      <a:defRPr sz="1200" kern="1200">
        <a:solidFill>
          <a:schemeClr val="tx1"/>
        </a:solidFill>
        <a:latin typeface="+mn-lt"/>
        <a:ea typeface="+mn-ea"/>
        <a:cs typeface="+mn-cs"/>
      </a:defRPr>
    </a:lvl1pPr>
    <a:lvl2pPr marL="2286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4572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45720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Save this document with a new name before you begin work.</a:t>
            </a:r>
          </a:p>
          <a:p>
            <a:pPr marL="0" indent="0">
              <a:buNone/>
            </a:pPr>
            <a:r>
              <a:rPr lang="en-US" sz="1200" dirty="0"/>
              <a:t>When adding a new slide, click on the small arrow next to “New Slide” on the toolbar. Select the layout that will best fit the content you want to add.</a:t>
            </a:r>
          </a:p>
          <a:p>
            <a:pPr marL="0" indent="0">
              <a:buNone/>
            </a:pPr>
            <a:r>
              <a:rPr lang="en-US" sz="1200" dirty="0"/>
              <a:t>Change the layout of an existing slide: click the “Layout” button on the top toolbar to reformat your existing content to another master slide.</a:t>
            </a:r>
          </a:p>
          <a:p>
            <a:pPr marL="0" indent="0">
              <a:buNone/>
            </a:pPr>
            <a:r>
              <a:rPr lang="en-US" sz="1200" dirty="0"/>
              <a:t>Refer to </a:t>
            </a:r>
            <a:r>
              <a:rPr lang="en-US" sz="1200" b="1" dirty="0" err="1"/>
              <a:t>utdallas.edu</a:t>
            </a:r>
            <a:r>
              <a:rPr lang="en-US" sz="1200" b="1" dirty="0"/>
              <a:t>/brand</a:t>
            </a:r>
            <a:r>
              <a:rPr lang="en-US" sz="1200" dirty="0"/>
              <a:t> for specific rules on using the University logos and wordmarks.</a:t>
            </a:r>
          </a:p>
        </p:txBody>
      </p:sp>
      <p:sp>
        <p:nvSpPr>
          <p:cNvPr id="4" name="Slide Number Placeholder 3"/>
          <p:cNvSpPr>
            <a:spLocks noGrp="1"/>
          </p:cNvSpPr>
          <p:nvPr>
            <p:ph type="sldNum" sz="quarter" idx="5"/>
          </p:nvPr>
        </p:nvSpPr>
        <p:spPr/>
        <p:txBody>
          <a:bodyPr/>
          <a:lstStyle/>
          <a:p>
            <a:fld id="{4476A24B-926E-40EB-9E1B-5321DC3775E5}" type="slidenum">
              <a:rPr lang="en-US" smtClean="0"/>
              <a:t>1</a:t>
            </a:fld>
            <a:endParaRPr lang="en-US"/>
          </a:p>
        </p:txBody>
      </p:sp>
    </p:spTree>
    <p:extLst>
      <p:ext uri="{BB962C8B-B14F-4D97-AF65-F5344CB8AC3E}">
        <p14:creationId xmlns:p14="http://schemas.microsoft.com/office/powerpoint/2010/main" val="1850509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10</a:t>
            </a:fld>
            <a:endParaRPr lang="en-US"/>
          </a:p>
        </p:txBody>
      </p:sp>
    </p:spTree>
    <p:extLst>
      <p:ext uri="{BB962C8B-B14F-4D97-AF65-F5344CB8AC3E}">
        <p14:creationId xmlns:p14="http://schemas.microsoft.com/office/powerpoint/2010/main" val="1121931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11</a:t>
            </a:fld>
            <a:endParaRPr lang="en-US"/>
          </a:p>
        </p:txBody>
      </p:sp>
    </p:spTree>
    <p:extLst>
      <p:ext uri="{BB962C8B-B14F-4D97-AF65-F5344CB8AC3E}">
        <p14:creationId xmlns:p14="http://schemas.microsoft.com/office/powerpoint/2010/main" val="288136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12</a:t>
            </a:fld>
            <a:endParaRPr lang="en-US"/>
          </a:p>
        </p:txBody>
      </p:sp>
    </p:spTree>
    <p:extLst>
      <p:ext uri="{BB962C8B-B14F-4D97-AF65-F5344CB8AC3E}">
        <p14:creationId xmlns:p14="http://schemas.microsoft.com/office/powerpoint/2010/main" val="1484171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B9CCE-EB14-4E71-8E91-076429403584}" type="slidenum">
              <a:rPr lang="en-US"/>
              <a:t>13</a:t>
            </a:fld>
            <a:endParaRPr lang="en-US"/>
          </a:p>
        </p:txBody>
      </p:sp>
    </p:spTree>
    <p:extLst>
      <p:ext uri="{BB962C8B-B14F-4D97-AF65-F5344CB8AC3E}">
        <p14:creationId xmlns:p14="http://schemas.microsoft.com/office/powerpoint/2010/main" val="137473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B9CCE-EB14-4E71-8E91-076429403584}" type="slidenum">
              <a:rPr lang="en-US"/>
              <a:t>14</a:t>
            </a:fld>
            <a:endParaRPr lang="en-US"/>
          </a:p>
        </p:txBody>
      </p:sp>
    </p:spTree>
    <p:extLst>
      <p:ext uri="{BB962C8B-B14F-4D97-AF65-F5344CB8AC3E}">
        <p14:creationId xmlns:p14="http://schemas.microsoft.com/office/powerpoint/2010/main" val="592077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B9CCE-EB14-4E71-8E91-076429403584}" type="slidenum">
              <a:rPr lang="en-US"/>
              <a:t>15</a:t>
            </a:fld>
            <a:endParaRPr lang="en-US"/>
          </a:p>
        </p:txBody>
      </p:sp>
    </p:spTree>
    <p:extLst>
      <p:ext uri="{BB962C8B-B14F-4D97-AF65-F5344CB8AC3E}">
        <p14:creationId xmlns:p14="http://schemas.microsoft.com/office/powerpoint/2010/main" val="1329501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B9CCE-EB14-4E71-8E91-076429403584}" type="slidenum">
              <a:rPr lang="en-US"/>
              <a:t>16</a:t>
            </a:fld>
            <a:endParaRPr lang="en-US"/>
          </a:p>
        </p:txBody>
      </p:sp>
    </p:spTree>
    <p:extLst>
      <p:ext uri="{BB962C8B-B14F-4D97-AF65-F5344CB8AC3E}">
        <p14:creationId xmlns:p14="http://schemas.microsoft.com/office/powerpoint/2010/main" val="4189884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Ingredients for Deep Learning</a:t>
            </a:r>
          </a:p>
          <a:p>
            <a:r>
              <a:rPr lang="en-US" dirty="0"/>
              <a:t>Acoustic features</a:t>
            </a:r>
          </a:p>
          <a:p>
            <a:pPr lvl="1"/>
            <a:r>
              <a:rPr lang="en-US" dirty="0"/>
              <a:t>Frequency domain features extracted from waveform</a:t>
            </a:r>
          </a:p>
          <a:p>
            <a:pPr lvl="1"/>
            <a:r>
              <a:rPr lang="en-US" dirty="0"/>
              <a:t>10ms interval between frames</a:t>
            </a:r>
          </a:p>
          <a:p>
            <a:pPr lvl="1"/>
            <a:r>
              <a:rPr lang="en-US" dirty="0"/>
              <a:t>~40 dimensions for each frame</a:t>
            </a:r>
          </a:p>
          <a:p>
            <a:r>
              <a:rPr lang="en-US" dirty="0"/>
              <a:t>State alignments</a:t>
            </a:r>
          </a:p>
          <a:p>
            <a:pPr lvl="1"/>
            <a:r>
              <a:rPr lang="en-US" dirty="0"/>
              <a:t>Tied-state of context-dependent HMMs</a:t>
            </a:r>
          </a:p>
          <a:p>
            <a:pPr lvl="1"/>
            <a:r>
              <a:rPr lang="en-US" dirty="0"/>
              <a:t>Mapping between acoustic features and states</a:t>
            </a:r>
          </a:p>
          <a:p>
            <a:pPr marL="117475" lvl="1" indent="0">
              <a:buNone/>
            </a:pPr>
            <a:r>
              <a:rPr lang="en-US" dirty="0"/>
              <a:t>DNN-HMM vs. GMM-HMM</a:t>
            </a:r>
          </a:p>
          <a:p>
            <a:r>
              <a:rPr lang="en-US" dirty="0"/>
              <a:t>Deep models are more powerful</a:t>
            </a:r>
          </a:p>
          <a:p>
            <a:pPr lvl="1"/>
            <a:r>
              <a:rPr lang="en-US" dirty="0"/>
              <a:t>GMM assumes data is generated from single component of mixture model</a:t>
            </a:r>
          </a:p>
          <a:p>
            <a:pPr lvl="1"/>
            <a:r>
              <a:rPr lang="en-US" dirty="0"/>
              <a:t>GMM with diagonal variance matrix ignores correlation between dimensions</a:t>
            </a:r>
          </a:p>
          <a:p>
            <a:r>
              <a:rPr lang="en-US" dirty="0"/>
              <a:t>Deep models take data more efficiently</a:t>
            </a:r>
          </a:p>
          <a:p>
            <a:pPr lvl="1"/>
            <a:r>
              <a:rPr lang="en-US" dirty="0"/>
              <a:t>GMM consists with many components and each learns from a small fraction of data</a:t>
            </a:r>
          </a:p>
          <a:p>
            <a:r>
              <a:rPr lang="en-US" dirty="0"/>
              <a:t>Deep models can be further improved by recent advances in deep learning</a:t>
            </a:r>
          </a:p>
          <a:p>
            <a:r>
              <a:rPr lang="en-US" dirty="0"/>
              <a:t>Limitations of DNN-HMM</a:t>
            </a:r>
          </a:p>
          <a:p>
            <a:r>
              <a:rPr lang="en-US" dirty="0"/>
              <a:t>Markov models only depend one previous states</a:t>
            </a:r>
          </a:p>
          <a:p>
            <a:r>
              <a:rPr lang="en-US" dirty="0"/>
              <a:t>History is discretely represented by 10k states</a:t>
            </a:r>
          </a:p>
          <a:p>
            <a:r>
              <a:rPr lang="en-US" dirty="0"/>
              <a:t>Decoding is slow to keep all 10k state in dynamic programing</a:t>
            </a:r>
          </a:p>
          <a:p>
            <a:endParaRPr lang="en-US" dirty="0"/>
          </a:p>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17</a:t>
            </a:fld>
            <a:endParaRPr lang="en-US"/>
          </a:p>
        </p:txBody>
      </p:sp>
    </p:spTree>
    <p:extLst>
      <p:ext uri="{BB962C8B-B14F-4D97-AF65-F5344CB8AC3E}">
        <p14:creationId xmlns:p14="http://schemas.microsoft.com/office/powerpoint/2010/main" val="461056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7475" lvl="1"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18</a:t>
            </a:fld>
            <a:endParaRPr lang="en-US"/>
          </a:p>
        </p:txBody>
      </p:sp>
    </p:spTree>
    <p:extLst>
      <p:ext uri="{BB962C8B-B14F-4D97-AF65-F5344CB8AC3E}">
        <p14:creationId xmlns:p14="http://schemas.microsoft.com/office/powerpoint/2010/main" val="382190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7475" lvl="1" indent="0">
              <a:buNone/>
            </a:pPr>
            <a:endParaRPr lang="en-US" dirty="0"/>
          </a:p>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19</a:t>
            </a:fld>
            <a:endParaRPr lang="en-US"/>
          </a:p>
        </p:txBody>
      </p:sp>
    </p:spTree>
    <p:extLst>
      <p:ext uri="{BB962C8B-B14F-4D97-AF65-F5344CB8AC3E}">
        <p14:creationId xmlns:p14="http://schemas.microsoft.com/office/powerpoint/2010/main" val="292832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2</a:t>
            </a:fld>
            <a:endParaRPr lang="en-US"/>
          </a:p>
        </p:txBody>
      </p:sp>
    </p:spTree>
    <p:extLst>
      <p:ext uri="{BB962C8B-B14F-4D97-AF65-F5344CB8AC3E}">
        <p14:creationId xmlns:p14="http://schemas.microsoft.com/office/powerpoint/2010/main" val="1999238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17475" lvl="1" indent="0">
                  <a:buNone/>
                </a:pPr>
                <a:endParaRPr lang="en-US" dirty="0"/>
              </a:p>
              <a:p>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𝒩</m:t>
                        </m:r>
                      </m:e>
                      <m:sub>
                        <m:r>
                          <a:rPr lang="en-US" sz="1600" i="1">
                            <a:latin typeface="Cambria Math" panose="02040503050406030204" pitchFamily="18" charset="0"/>
                            <a:ea typeface="Cambria Math" panose="02040503050406030204" pitchFamily="18" charset="0"/>
                          </a:rPr>
                          <m:t>𝑤</m:t>
                        </m:r>
                      </m:sub>
                    </m:sSub>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𝑥</m:t>
                        </m:r>
                      </m:e>
                    </m:d>
                    <m:r>
                      <a:rPr lang="en-US" sz="1600" i="1">
                        <a:latin typeface="Cambria Math" panose="02040503050406030204" pitchFamily="18" charset="0"/>
                        <a:ea typeface="Cambria Math" panose="02040503050406030204" pitchFamily="18" charset="0"/>
                      </a:rPr>
                      <m:t>={</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𝑘</m:t>
                        </m:r>
                      </m:sub>
                      <m:sup>
                        <m:r>
                          <a:rPr lang="en-US" sz="1600" i="1">
                            <a:latin typeface="Cambria Math" panose="02040503050406030204" pitchFamily="18" charset="0"/>
                            <a:ea typeface="Cambria Math" panose="02040503050406030204" pitchFamily="18" charset="0"/>
                          </a:rPr>
                          <m:t>𝑡</m:t>
                        </m:r>
                      </m:sup>
                    </m:sSubSup>
                    <m:r>
                      <a:rPr lang="en-US" sz="1600" i="1">
                        <a:latin typeface="Cambria Math" panose="02040503050406030204" pitchFamily="18" charset="0"/>
                        <a:ea typeface="Cambria Math" panose="02040503050406030204" pitchFamily="18" charset="0"/>
                      </a:rPr>
                      <m:t>}</m:t>
                    </m:r>
                  </m:oMath>
                </a14:m>
                <a:r>
                  <a:rPr lang="en-US" sz="1600" dirty="0"/>
                  <a:t> -&gt; NN </a:t>
                </a:r>
                <a:r>
                  <a:rPr lang="en-US" sz="1600" dirty="0" err="1"/>
                  <a:t>softmax</a:t>
                </a:r>
                <a:r>
                  <a:rPr lang="en-US" sz="1600" dirty="0"/>
                  <a:t> output </a:t>
                </a:r>
                <a14:m>
                  <m:oMath xmlns:m="http://schemas.openxmlformats.org/officeDocument/2006/math">
                    <m:r>
                      <a:rPr lang="en-US" sz="160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 </m:t>
                    </m:r>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𝑦</m:t>
                        </m:r>
                      </m:e>
                      <m:sub>
                        <m:r>
                          <a:rPr lang="en-US" sz="1600" i="1">
                            <a:latin typeface="Cambria Math" panose="02040503050406030204" pitchFamily="18" charset="0"/>
                            <a:ea typeface="Cambria Math" panose="02040503050406030204" pitchFamily="18" charset="0"/>
                          </a:rPr>
                          <m:t>𝑘</m:t>
                        </m:r>
                      </m:sub>
                      <m:sup>
                        <m:r>
                          <a:rPr lang="en-US" sz="1600" i="1">
                            <a:latin typeface="Cambria Math" panose="02040503050406030204" pitchFamily="18" charset="0"/>
                            <a:ea typeface="Cambria Math" panose="02040503050406030204" pitchFamily="18" charset="0"/>
                          </a:rPr>
                          <m:t>𝑡</m:t>
                        </m:r>
                      </m:sup>
                    </m:sSubSup>
                  </m:oMath>
                </a14:m>
                <a:r>
                  <a:rPr lang="en-US" sz="1600" dirty="0"/>
                  <a:t> - o/p activation </a:t>
                </a:r>
                <a14:m>
                  <m:oMath xmlns:m="http://schemas.openxmlformats.org/officeDocument/2006/math">
                    <m:r>
                      <a:rPr lang="en-US" sz="1600" i="1">
                        <a:latin typeface="Cambria Math" panose="02040503050406030204" pitchFamily="18" charset="0"/>
                      </a:rPr>
                      <m:t>𝑘</m:t>
                    </m:r>
                  </m:oMath>
                </a14:m>
                <a:r>
                  <a:rPr lang="en-US" sz="1600" dirty="0"/>
                  <a:t> at time frame </a:t>
                </a:r>
                <a14:m>
                  <m:oMath xmlns:m="http://schemas.openxmlformats.org/officeDocument/2006/math">
                    <m:r>
                      <a:rPr lang="en-US" sz="1600" i="1">
                        <a:latin typeface="Cambria Math" panose="02040503050406030204" pitchFamily="18" charset="0"/>
                      </a:rPr>
                      <m:t>𝑡</m:t>
                    </m:r>
                  </m:oMath>
                </a14:m>
                <a:r>
                  <a:rPr lang="en-US" sz="1600" dirty="0"/>
                  <a:t> </a:t>
                </a:r>
              </a:p>
              <a:p>
                <a:pPr lvl="1"/>
                <a:r>
                  <a:rPr lang="en-US" sz="1600" dirty="0">
                    <a:solidFill>
                      <a:srgbClr val="305142"/>
                    </a:solidFill>
                  </a:rPr>
                  <a:t>Activations over time define distribution over </a:t>
                </a:r>
                <a14:m>
                  <m:oMath xmlns:m="http://schemas.openxmlformats.org/officeDocument/2006/math">
                    <m:sSup>
                      <m:sSupPr>
                        <m:ctrlPr>
                          <a:rPr lang="en-US" sz="1600" b="0" i="1" smtClean="0">
                            <a:solidFill>
                              <a:srgbClr val="305142"/>
                            </a:solidFill>
                            <a:latin typeface="Cambria Math" panose="02040503050406030204" pitchFamily="18" charset="0"/>
                          </a:rPr>
                        </m:ctrlPr>
                      </m:sSupPr>
                      <m:e>
                        <m:r>
                          <a:rPr lang="en-US" sz="1600" b="0" i="1" smtClean="0">
                            <a:solidFill>
                              <a:srgbClr val="305142"/>
                            </a:solidFill>
                            <a:latin typeface="Cambria Math" panose="02040503050406030204" pitchFamily="18" charset="0"/>
                          </a:rPr>
                          <m:t>𝐿</m:t>
                        </m:r>
                      </m:e>
                      <m:sup>
                        <m:r>
                          <a:rPr lang="en-US" sz="1600" b="0" i="1" smtClean="0">
                            <a:solidFill>
                              <a:srgbClr val="305142"/>
                            </a:solidFill>
                            <a:latin typeface="Cambria Math" panose="02040503050406030204" pitchFamily="18" charset="0"/>
                          </a:rPr>
                          <m:t>𝑇</m:t>
                        </m:r>
                      </m:sup>
                    </m:sSup>
                  </m:oMath>
                </a14:m>
                <a:endParaRPr lang="en-US" sz="1600" b="0" dirty="0"/>
              </a:p>
              <a:p>
                <a:pPr>
                  <a:buNone/>
                </a:pPr>
                <a:r>
                  <a:rPr lang="en-US" sz="1600" dirty="0"/>
                  <a:t>Sequences distributed over </a:t>
                </a:r>
                <a14:m>
                  <m:oMath xmlns:m="http://schemas.openxmlformats.org/officeDocument/2006/math">
                    <m:sSup>
                      <m:sSupPr>
                        <m:ctrlPr>
                          <a:rPr lang="en-US" sz="1600" i="1" smtClean="0">
                            <a:solidFill>
                              <a:srgbClr val="305142"/>
                            </a:solidFill>
                            <a:latin typeface="Cambria Math" panose="02040503050406030204" pitchFamily="18" charset="0"/>
                          </a:rPr>
                        </m:ctrlPr>
                      </m:sSupPr>
                      <m:e>
                        <m:r>
                          <a:rPr lang="en-US" sz="1600" i="1">
                            <a:solidFill>
                              <a:srgbClr val="305142"/>
                            </a:solidFill>
                            <a:latin typeface="Cambria Math" panose="02040503050406030204" pitchFamily="18" charset="0"/>
                          </a:rPr>
                          <m:t>𝐿</m:t>
                        </m:r>
                      </m:e>
                      <m:sup>
                        <m:r>
                          <a:rPr lang="en-US" sz="1600" i="1">
                            <a:solidFill>
                              <a:srgbClr val="305142"/>
                            </a:solidFill>
                            <a:latin typeface="Cambria Math" panose="02040503050406030204" pitchFamily="18" charset="0"/>
                          </a:rPr>
                          <m:t>𝑇</m:t>
                        </m:r>
                      </m:sup>
                    </m:sSup>
                    <m:r>
                      <a:rPr lang="en-US" sz="1600" i="1">
                        <a:solidFill>
                          <a:srgbClr val="305142"/>
                        </a:solidFill>
                        <a:latin typeface="Cambria Math" panose="02040503050406030204" pitchFamily="18" charset="0"/>
                        <a:ea typeface="Cambria Math" panose="02040503050406030204" pitchFamily="18" charset="0"/>
                      </a:rPr>
                      <m:t>≜</m:t>
                    </m:r>
                    <m:r>
                      <a:rPr lang="en-US" sz="1600" i="1">
                        <a:solidFill>
                          <a:srgbClr val="305142"/>
                        </a:solidFill>
                        <a:latin typeface="Cambria Math" panose="02040503050406030204" pitchFamily="18" charset="0"/>
                        <a:ea typeface="Cambria Math" panose="02040503050406030204" pitchFamily="18" charset="0"/>
                      </a:rPr>
                      <m:t>𝜋</m:t>
                    </m:r>
                    <m:r>
                      <a:rPr lang="en-US" sz="1600" i="1">
                        <a:solidFill>
                          <a:srgbClr val="305142"/>
                        </a:solidFill>
                        <a:latin typeface="Cambria Math" panose="02040503050406030204" pitchFamily="18" charset="0"/>
                        <a:ea typeface="Cambria Math" panose="02040503050406030204" pitchFamily="18" charset="0"/>
                      </a:rPr>
                      <m:t>={</m:t>
                    </m:r>
                    <m:sSub>
                      <m:sSubPr>
                        <m:ctrlPr>
                          <a:rPr lang="en-US" sz="1600" i="1">
                            <a:solidFill>
                              <a:srgbClr val="305142"/>
                            </a:solidFill>
                            <a:latin typeface="Cambria Math" panose="02040503050406030204" pitchFamily="18" charset="0"/>
                            <a:ea typeface="Cambria Math" panose="02040503050406030204" pitchFamily="18" charset="0"/>
                          </a:rPr>
                        </m:ctrlPr>
                      </m:sSubPr>
                      <m:e>
                        <m:r>
                          <a:rPr lang="en-US" sz="1600" i="1">
                            <a:solidFill>
                              <a:srgbClr val="305142"/>
                            </a:solidFill>
                            <a:latin typeface="Cambria Math" panose="02040503050406030204" pitchFamily="18" charset="0"/>
                            <a:ea typeface="Cambria Math" panose="02040503050406030204" pitchFamily="18" charset="0"/>
                          </a:rPr>
                          <m:t>𝜋</m:t>
                        </m:r>
                      </m:e>
                      <m:sub>
                        <m:r>
                          <a:rPr lang="en-US" sz="1600" i="1">
                            <a:solidFill>
                              <a:srgbClr val="305142"/>
                            </a:solidFill>
                            <a:latin typeface="Cambria Math" panose="02040503050406030204" pitchFamily="18" charset="0"/>
                            <a:ea typeface="Cambria Math" panose="02040503050406030204" pitchFamily="18" charset="0"/>
                          </a:rPr>
                          <m:t>1</m:t>
                        </m:r>
                      </m:sub>
                    </m:sSub>
                    <m:r>
                      <a:rPr lang="en-US" sz="1600" i="1">
                        <a:solidFill>
                          <a:srgbClr val="305142"/>
                        </a:solidFill>
                        <a:latin typeface="Cambria Math" panose="02040503050406030204" pitchFamily="18" charset="0"/>
                        <a:ea typeface="Cambria Math" panose="02040503050406030204" pitchFamily="18" charset="0"/>
                      </a:rPr>
                      <m:t>, …, </m:t>
                    </m:r>
                    <m:sSub>
                      <m:sSubPr>
                        <m:ctrlPr>
                          <a:rPr lang="en-US" sz="1600" i="1">
                            <a:solidFill>
                              <a:srgbClr val="305142"/>
                            </a:solidFill>
                            <a:latin typeface="Cambria Math" panose="02040503050406030204" pitchFamily="18" charset="0"/>
                            <a:ea typeface="Cambria Math" panose="02040503050406030204" pitchFamily="18" charset="0"/>
                          </a:rPr>
                        </m:ctrlPr>
                      </m:sSubPr>
                      <m:e>
                        <m:r>
                          <a:rPr lang="en-US" sz="1600" i="1">
                            <a:solidFill>
                              <a:srgbClr val="305142"/>
                            </a:solidFill>
                            <a:latin typeface="Cambria Math" panose="02040503050406030204" pitchFamily="18" charset="0"/>
                            <a:ea typeface="Cambria Math" panose="02040503050406030204" pitchFamily="18" charset="0"/>
                          </a:rPr>
                          <m:t>𝜋</m:t>
                        </m:r>
                      </m:e>
                      <m:sub>
                        <m:r>
                          <a:rPr lang="en-US" sz="1600" i="1">
                            <a:solidFill>
                              <a:srgbClr val="305142"/>
                            </a:solidFill>
                            <a:latin typeface="Cambria Math" panose="02040503050406030204" pitchFamily="18" charset="0"/>
                            <a:ea typeface="Cambria Math" panose="02040503050406030204" pitchFamily="18" charset="0"/>
                          </a:rPr>
                          <m:t>𝑇</m:t>
                        </m:r>
                      </m:sub>
                    </m:sSub>
                    <m:r>
                      <a:rPr lang="en-US" sz="1600" i="1">
                        <a:solidFill>
                          <a:srgbClr val="305142"/>
                        </a:solidFill>
                        <a:latin typeface="Cambria Math" panose="02040503050406030204" pitchFamily="18" charset="0"/>
                        <a:ea typeface="Cambria Math" panose="02040503050406030204" pitchFamily="18" charset="0"/>
                      </a:rPr>
                      <m:t>}</m:t>
                    </m:r>
                  </m:oMath>
                </a14:m>
                <a:r>
                  <a:rPr lang="en-US" sz="1600" dirty="0">
                    <a:solidFill>
                      <a:srgbClr val="305142"/>
                    </a:solidFill>
                  </a:rPr>
                  <a:t> </a:t>
                </a:r>
                <a:r>
                  <a:rPr lang="en-US" sz="1600" dirty="0"/>
                  <a:t>are paths</a:t>
                </a:r>
              </a:p>
              <a:p>
                <a:r>
                  <a:rPr lang="en-US" sz="1600" dirty="0"/>
                  <a:t>Optimize for best path: </a:t>
                </a:r>
                <a14:m>
                  <m:oMath xmlns:m="http://schemas.openxmlformats.org/officeDocument/2006/math">
                    <m:r>
                      <m:rPr>
                        <m:sty m:val="p"/>
                      </m:rPr>
                      <a:rPr lang="en-US" sz="1600" b="0" i="0" smtClean="0">
                        <a:solidFill>
                          <a:srgbClr val="305142"/>
                        </a:solidFill>
                        <a:latin typeface="Cambria Math" panose="02040503050406030204" pitchFamily="18" charset="0"/>
                      </a:rPr>
                      <m:t>P</m:t>
                    </m:r>
                    <m:d>
                      <m:dPr>
                        <m:ctrlPr>
                          <a:rPr lang="en-US" sz="1600" i="1">
                            <a:solidFill>
                              <a:srgbClr val="305142"/>
                            </a:solidFill>
                            <a:latin typeface="Cambria Math" panose="02040503050406030204" pitchFamily="18" charset="0"/>
                          </a:rPr>
                        </m:ctrlPr>
                      </m:dPr>
                      <m:e>
                        <m:r>
                          <a:rPr lang="en-US" sz="1600" i="1">
                            <a:solidFill>
                              <a:srgbClr val="305142"/>
                            </a:solidFill>
                            <a:latin typeface="Cambria Math" panose="02040503050406030204" pitchFamily="18" charset="0"/>
                          </a:rPr>
                          <m:t>𝜋</m:t>
                        </m:r>
                      </m:e>
                      <m:e>
                        <m:r>
                          <a:rPr lang="en-US" sz="1600" i="1">
                            <a:solidFill>
                              <a:srgbClr val="305142"/>
                            </a:solidFill>
                            <a:latin typeface="Cambria Math" panose="02040503050406030204" pitchFamily="18" charset="0"/>
                          </a:rPr>
                          <m:t>𝑥</m:t>
                        </m:r>
                      </m:e>
                    </m:d>
                    <m:r>
                      <a:rPr lang="en-US" sz="1600" i="1">
                        <a:solidFill>
                          <a:srgbClr val="305142"/>
                        </a:solidFill>
                        <a:latin typeface="Cambria Math" panose="02040503050406030204" pitchFamily="18" charset="0"/>
                      </a:rPr>
                      <m:t>= </m:t>
                    </m:r>
                    <m:nary>
                      <m:naryPr>
                        <m:chr m:val="∏"/>
                        <m:ctrlPr>
                          <a:rPr lang="en-US" sz="1600" i="1">
                            <a:solidFill>
                              <a:srgbClr val="305142"/>
                            </a:solidFill>
                            <a:latin typeface="Cambria Math" panose="02040503050406030204" pitchFamily="18" charset="0"/>
                          </a:rPr>
                        </m:ctrlPr>
                      </m:naryPr>
                      <m:sub>
                        <m:r>
                          <m:rPr>
                            <m:brk m:alnAt="23"/>
                          </m:rPr>
                          <a:rPr lang="en-US" sz="1600" i="1">
                            <a:solidFill>
                              <a:srgbClr val="305142"/>
                            </a:solidFill>
                            <a:latin typeface="Cambria Math" panose="02040503050406030204" pitchFamily="18" charset="0"/>
                          </a:rPr>
                          <m:t>𝑡</m:t>
                        </m:r>
                        <m:r>
                          <a:rPr lang="en-US" sz="1600" i="1">
                            <a:solidFill>
                              <a:srgbClr val="305142"/>
                            </a:solidFill>
                            <a:latin typeface="Cambria Math" panose="02040503050406030204" pitchFamily="18" charset="0"/>
                          </a:rPr>
                          <m:t>=1</m:t>
                        </m:r>
                      </m:sub>
                      <m:sup>
                        <m:r>
                          <a:rPr lang="en-US" sz="1600" i="1">
                            <a:solidFill>
                              <a:srgbClr val="305142"/>
                            </a:solidFill>
                            <a:latin typeface="Cambria Math" panose="02040503050406030204" pitchFamily="18" charset="0"/>
                          </a:rPr>
                          <m:t>𝑇</m:t>
                        </m:r>
                      </m:sup>
                      <m:e>
                        <m:sSubSup>
                          <m:sSubSupPr>
                            <m:ctrlPr>
                              <a:rPr lang="en-US" sz="1600" i="1">
                                <a:solidFill>
                                  <a:srgbClr val="305142"/>
                                </a:solidFill>
                                <a:latin typeface="Cambria Math" panose="02040503050406030204" pitchFamily="18" charset="0"/>
                              </a:rPr>
                            </m:ctrlPr>
                          </m:sSubSupPr>
                          <m:e>
                            <m:r>
                              <a:rPr lang="en-US" sz="1600" i="1">
                                <a:solidFill>
                                  <a:srgbClr val="305142"/>
                                </a:solidFill>
                                <a:latin typeface="Cambria Math" panose="02040503050406030204" pitchFamily="18" charset="0"/>
                              </a:rPr>
                              <m:t>𝑦</m:t>
                            </m:r>
                          </m:e>
                          <m:sub>
                            <m:sSub>
                              <m:sSubPr>
                                <m:ctrlPr>
                                  <a:rPr lang="en-US" sz="1600" i="1">
                                    <a:solidFill>
                                      <a:srgbClr val="305142"/>
                                    </a:solidFill>
                                    <a:latin typeface="Cambria Math" panose="02040503050406030204" pitchFamily="18" charset="0"/>
                                  </a:rPr>
                                </m:ctrlPr>
                              </m:sSubPr>
                              <m:e>
                                <m:r>
                                  <a:rPr lang="en-US" sz="1600" i="1">
                                    <a:solidFill>
                                      <a:srgbClr val="305142"/>
                                    </a:solidFill>
                                    <a:latin typeface="Cambria Math" panose="02040503050406030204" pitchFamily="18" charset="0"/>
                                  </a:rPr>
                                  <m:t>𝜋</m:t>
                                </m:r>
                              </m:e>
                              <m:sub>
                                <m:r>
                                  <a:rPr lang="en-US" sz="1600" i="1">
                                    <a:solidFill>
                                      <a:srgbClr val="305142"/>
                                    </a:solidFill>
                                    <a:latin typeface="Cambria Math" panose="02040503050406030204" pitchFamily="18" charset="0"/>
                                  </a:rPr>
                                  <m:t>𝑡</m:t>
                                </m:r>
                              </m:sub>
                            </m:sSub>
                          </m:sub>
                          <m:sup>
                            <m:r>
                              <a:rPr lang="en-US" sz="1600" i="1">
                                <a:solidFill>
                                  <a:srgbClr val="305142"/>
                                </a:solidFill>
                                <a:latin typeface="Cambria Math" panose="02040503050406030204" pitchFamily="18" charset="0"/>
                              </a:rPr>
                              <m:t>𝑡</m:t>
                            </m:r>
                          </m:sup>
                        </m:sSubSup>
                        <m:r>
                          <a:rPr lang="en-US" sz="1600" i="1">
                            <a:solidFill>
                              <a:srgbClr val="305142"/>
                            </a:solidFill>
                            <a:latin typeface="Cambria Math" panose="02040503050406030204" pitchFamily="18" charset="0"/>
                          </a:rPr>
                          <m:t>, ∀</m:t>
                        </m:r>
                        <m:r>
                          <a:rPr lang="en-US" sz="1600" i="1">
                            <a:solidFill>
                              <a:srgbClr val="305142"/>
                            </a:solidFill>
                            <a:latin typeface="Cambria Math" panose="02040503050406030204" pitchFamily="18" charset="0"/>
                          </a:rPr>
                          <m:t>𝜋</m:t>
                        </m:r>
                        <m:r>
                          <a:rPr lang="en-US" sz="1600" i="1">
                            <a:solidFill>
                              <a:srgbClr val="305142"/>
                            </a:solidFill>
                            <a:latin typeface="Cambria Math" panose="02040503050406030204" pitchFamily="18" charset="0"/>
                          </a:rPr>
                          <m:t>∈</m:t>
                        </m:r>
                        <m:sSup>
                          <m:sSupPr>
                            <m:ctrlPr>
                              <a:rPr lang="en-US" sz="1600" i="1">
                                <a:solidFill>
                                  <a:srgbClr val="305142"/>
                                </a:solidFill>
                                <a:latin typeface="Cambria Math" panose="02040503050406030204" pitchFamily="18" charset="0"/>
                              </a:rPr>
                            </m:ctrlPr>
                          </m:sSupPr>
                          <m:e>
                            <m:r>
                              <a:rPr lang="en-US" sz="1600" i="1">
                                <a:solidFill>
                                  <a:srgbClr val="305142"/>
                                </a:solidFill>
                                <a:latin typeface="Cambria Math" panose="02040503050406030204" pitchFamily="18" charset="0"/>
                              </a:rPr>
                              <m:t>𝐿</m:t>
                            </m:r>
                          </m:e>
                          <m:sup>
                            <m:r>
                              <a:rPr lang="en-US" sz="1600" i="1">
                                <a:solidFill>
                                  <a:srgbClr val="305142"/>
                                </a:solidFill>
                                <a:latin typeface="Cambria Math" panose="02040503050406030204" pitchFamily="18" charset="0"/>
                              </a:rPr>
                              <m:t>𝑇</m:t>
                            </m:r>
                          </m:sup>
                        </m:sSup>
                      </m:e>
                    </m:nary>
                  </m:oMath>
                </a14:m>
                <a:endParaRPr lang="en-US" sz="1600" dirty="0">
                  <a:ea typeface="Cambria Math" panose="02040503050406030204" pitchFamily="18" charset="0"/>
                </a:endParaRPr>
              </a:p>
              <a:p>
                <a:r>
                  <a:rPr lang="en-US" sz="1800" dirty="0"/>
                  <a:t>Paths are not equivalent to the label, </a:t>
                </a:r>
                <a14:m>
                  <m:oMath xmlns:m="http://schemas.openxmlformats.org/officeDocument/2006/math">
                    <m:r>
                      <a:rPr lang="en-US" sz="1800" b="0" i="1" smtClean="0">
                        <a:solidFill>
                          <a:srgbClr val="305142"/>
                        </a:solidFill>
                        <a:latin typeface="Cambria Math" panose="02040503050406030204" pitchFamily="18" charset="0"/>
                      </a:rPr>
                      <m:t>𝜋</m:t>
                    </m:r>
                    <m:r>
                      <a:rPr lang="en-US" sz="1800" b="0" i="1" smtClean="0">
                        <a:solidFill>
                          <a:srgbClr val="305142"/>
                        </a:solidFill>
                        <a:latin typeface="Cambria Math" panose="02040503050406030204" pitchFamily="18" charset="0"/>
                      </a:rPr>
                      <m:t>≠</m:t>
                    </m:r>
                    <m:r>
                      <a:rPr lang="en-US" sz="1800" b="0" i="1" smtClean="0">
                        <a:solidFill>
                          <a:srgbClr val="305142"/>
                        </a:solidFill>
                        <a:latin typeface="Cambria Math" panose="02040503050406030204" pitchFamily="18" charset="0"/>
                      </a:rPr>
                      <m:t>𝑙</m:t>
                    </m:r>
                  </m:oMath>
                </a14:m>
                <a:endParaRPr lang="en-US" sz="1800" b="0" dirty="0"/>
              </a:p>
              <a:p>
                <a:r>
                  <a:rPr lang="en-US" sz="1800" dirty="0"/>
                  <a:t>Optimize for best label: </a:t>
                </a:r>
                <a14:m>
                  <m:oMath xmlns:m="http://schemas.openxmlformats.org/officeDocument/2006/math">
                    <m:r>
                      <a:rPr lang="en-US" sz="1800" b="0" i="1" smtClean="0">
                        <a:solidFill>
                          <a:srgbClr val="305142"/>
                        </a:solidFill>
                        <a:latin typeface="Cambria Math" panose="02040503050406030204" pitchFamily="18" charset="0"/>
                      </a:rPr>
                      <m:t>𝑃</m:t>
                    </m:r>
                    <m:d>
                      <m:dPr>
                        <m:ctrlPr>
                          <a:rPr lang="en-US" sz="1800" b="0" i="1" smtClean="0">
                            <a:solidFill>
                              <a:srgbClr val="305142"/>
                            </a:solidFill>
                            <a:latin typeface="Cambria Math" panose="02040503050406030204" pitchFamily="18" charset="0"/>
                          </a:rPr>
                        </m:ctrlPr>
                      </m:dPr>
                      <m:e>
                        <m:r>
                          <a:rPr lang="en-US" sz="1800" b="0" i="1" smtClean="0">
                            <a:solidFill>
                              <a:srgbClr val="305142"/>
                            </a:solidFill>
                            <a:latin typeface="Cambria Math" panose="02040503050406030204" pitchFamily="18" charset="0"/>
                          </a:rPr>
                          <m:t>𝑙</m:t>
                        </m:r>
                      </m:e>
                      <m:e>
                        <m:r>
                          <a:rPr lang="en-US" sz="1800" b="0" i="1" smtClean="0">
                            <a:solidFill>
                              <a:srgbClr val="305142"/>
                            </a:solidFill>
                            <a:latin typeface="Cambria Math" panose="02040503050406030204" pitchFamily="18" charset="0"/>
                          </a:rPr>
                          <m:t>𝑥</m:t>
                        </m:r>
                      </m:e>
                    </m:d>
                    <m:r>
                      <a:rPr lang="en-US" sz="1800" b="0" i="1" smtClean="0">
                        <a:solidFill>
                          <a:srgbClr val="305142"/>
                        </a:solidFill>
                        <a:latin typeface="Cambria Math" panose="02040503050406030204" pitchFamily="18" charset="0"/>
                      </a:rPr>
                      <m:t>=</m:t>
                    </m:r>
                    <m:nary>
                      <m:naryPr>
                        <m:chr m:val="∑"/>
                        <m:supHide m:val="on"/>
                        <m:ctrlPr>
                          <a:rPr lang="en-US" sz="1800" b="0" i="1" smtClean="0">
                            <a:solidFill>
                              <a:srgbClr val="305142"/>
                            </a:solidFill>
                            <a:latin typeface="Cambria Math" panose="02040503050406030204" pitchFamily="18" charset="0"/>
                          </a:rPr>
                        </m:ctrlPr>
                      </m:naryPr>
                      <m:sub>
                        <m:r>
                          <a:rPr lang="en-US" sz="1800" b="0" i="1" smtClean="0">
                            <a:solidFill>
                              <a:srgbClr val="305142"/>
                            </a:solidFill>
                            <a:latin typeface="Cambria Math" panose="02040503050406030204" pitchFamily="18" charset="0"/>
                          </a:rPr>
                          <m:t>𝜋</m:t>
                        </m:r>
                      </m:sub>
                      <m:sup/>
                      <m:e>
                        <m:r>
                          <a:rPr lang="en-US" sz="1800" b="0" i="1" smtClean="0">
                            <a:solidFill>
                              <a:srgbClr val="305142"/>
                            </a:solidFill>
                            <a:latin typeface="Cambria Math" panose="02040503050406030204" pitchFamily="18" charset="0"/>
                          </a:rPr>
                          <m:t>𝑃</m:t>
                        </m:r>
                        <m:d>
                          <m:dPr>
                            <m:ctrlPr>
                              <a:rPr lang="en-US" sz="1800" b="0" i="1" smtClean="0">
                                <a:solidFill>
                                  <a:srgbClr val="305142"/>
                                </a:solidFill>
                                <a:latin typeface="Cambria Math" panose="02040503050406030204" pitchFamily="18" charset="0"/>
                              </a:rPr>
                            </m:ctrlPr>
                          </m:dPr>
                          <m:e>
                            <m:r>
                              <a:rPr lang="en-US" sz="1800" b="0" i="1" smtClean="0">
                                <a:solidFill>
                                  <a:srgbClr val="305142"/>
                                </a:solidFill>
                                <a:latin typeface="Cambria Math" panose="02040503050406030204" pitchFamily="18" charset="0"/>
                              </a:rPr>
                              <m:t>𝑙</m:t>
                            </m:r>
                          </m:e>
                          <m:e>
                            <m:r>
                              <a:rPr lang="en-US" sz="1800" b="0" i="1" smtClean="0">
                                <a:solidFill>
                                  <a:srgbClr val="305142"/>
                                </a:solidFill>
                                <a:latin typeface="Cambria Math" panose="02040503050406030204" pitchFamily="18" charset="0"/>
                              </a:rPr>
                              <m:t>𝜋</m:t>
                            </m:r>
                          </m:e>
                        </m:d>
                        <m:r>
                          <a:rPr lang="en-US" sz="1800" b="0" i="1" smtClean="0">
                            <a:solidFill>
                              <a:srgbClr val="305142"/>
                            </a:solidFill>
                            <a:latin typeface="Cambria Math" panose="02040503050406030204" pitchFamily="18" charset="0"/>
                          </a:rPr>
                          <m:t>𝑃</m:t>
                        </m:r>
                        <m:d>
                          <m:dPr>
                            <m:ctrlPr>
                              <a:rPr lang="en-US" sz="1800" b="0" i="1" smtClean="0">
                                <a:solidFill>
                                  <a:srgbClr val="305142"/>
                                </a:solidFill>
                                <a:latin typeface="Cambria Math" panose="02040503050406030204" pitchFamily="18" charset="0"/>
                              </a:rPr>
                            </m:ctrlPr>
                          </m:dPr>
                          <m:e>
                            <m:r>
                              <a:rPr lang="en-US" sz="1800" b="0" i="1" smtClean="0">
                                <a:solidFill>
                                  <a:srgbClr val="305142"/>
                                </a:solidFill>
                                <a:latin typeface="Cambria Math" panose="02040503050406030204" pitchFamily="18" charset="0"/>
                              </a:rPr>
                              <m:t>𝜋</m:t>
                            </m:r>
                          </m:e>
                          <m:e>
                            <m:r>
                              <a:rPr lang="en-US" sz="1800" b="0" i="1" smtClean="0">
                                <a:solidFill>
                                  <a:srgbClr val="305142"/>
                                </a:solidFill>
                                <a:latin typeface="Cambria Math" panose="02040503050406030204" pitchFamily="18" charset="0"/>
                              </a:rPr>
                              <m:t>𝑥</m:t>
                            </m:r>
                          </m:e>
                        </m:d>
                      </m:e>
                    </m:nary>
                  </m:oMath>
                </a14:m>
                <a:endParaRPr lang="en-US" sz="1800" dirty="0"/>
              </a:p>
              <a:p>
                <a:r>
                  <a:rPr lang="en-US" sz="1800" dirty="0"/>
                  <a:t>Solve objective above with dynamic time warping</a:t>
                </a:r>
              </a:p>
              <a:p>
                <a:pPr lvl="1"/>
                <a:r>
                  <a:rPr lang="en-US" sz="1600" dirty="0">
                    <a:solidFill>
                      <a:srgbClr val="305142"/>
                    </a:solidFill>
                  </a:rPr>
                  <a:t>Forward-backward algorithm : </a:t>
                </a:r>
                <a:r>
                  <a:rPr lang="en-US" sz="1200" dirty="0">
                    <a:solidFill>
                      <a:srgbClr val="305142"/>
                    </a:solidFill>
                  </a:rPr>
                  <a:t>Forward variables </a:t>
                </a:r>
                <a14:m>
                  <m:oMath xmlns:m="http://schemas.openxmlformats.org/officeDocument/2006/math">
                    <m:r>
                      <a:rPr lang="en-US" sz="1200" b="0" i="1" smtClean="0">
                        <a:solidFill>
                          <a:srgbClr val="305142"/>
                        </a:solidFill>
                        <a:latin typeface="Cambria Math" panose="02040503050406030204" pitchFamily="18" charset="0"/>
                      </a:rPr>
                      <m:t>𝛼</m:t>
                    </m:r>
                  </m:oMath>
                </a14:m>
                <a:r>
                  <a:rPr lang="en-US" sz="1200" dirty="0">
                    <a:solidFill>
                      <a:srgbClr val="305142"/>
                    </a:solidFill>
                  </a:rPr>
                  <a:t>; Backward variables </a:t>
                </a:r>
                <a14:m>
                  <m:oMath xmlns:m="http://schemas.openxmlformats.org/officeDocument/2006/math">
                    <m:r>
                      <a:rPr lang="en-US" sz="1200" b="0" i="1" smtClean="0">
                        <a:solidFill>
                          <a:srgbClr val="305142"/>
                        </a:solidFill>
                        <a:latin typeface="Cambria Math" panose="02040503050406030204" pitchFamily="18" charset="0"/>
                      </a:rPr>
                      <m:t>𝛽</m:t>
                    </m:r>
                    <m:r>
                      <a:rPr lang="en-US" sz="1200" b="0" i="1" smtClean="0">
                        <a:solidFill>
                          <a:srgbClr val="305142"/>
                        </a:solidFill>
                        <a:latin typeface="Cambria Math" panose="02040503050406030204" pitchFamily="18" charset="0"/>
                      </a:rPr>
                      <m:t> </m:t>
                    </m:r>
                  </m:oMath>
                </a14:m>
                <a:endParaRPr lang="en-US" sz="1200" b="0" i="1" dirty="0">
                  <a:solidFill>
                    <a:srgbClr val="305142"/>
                  </a:solidFill>
                  <a:latin typeface="Cambria Math" panose="02040503050406030204" pitchFamily="18" charset="0"/>
                </a:endParaRPr>
              </a:p>
              <a:p>
                <a:pPr lvl="1"/>
                <a14:m>
                  <m:oMath xmlns:m="http://schemas.openxmlformats.org/officeDocument/2006/math">
                    <m:r>
                      <a:rPr lang="en-US" sz="1800" b="0" i="1" smtClean="0">
                        <a:solidFill>
                          <a:srgbClr val="305142"/>
                        </a:solidFill>
                        <a:latin typeface="Cambria Math" panose="02040503050406030204" pitchFamily="18" charset="0"/>
                      </a:rPr>
                      <m:t>𝑃</m:t>
                    </m:r>
                    <m:d>
                      <m:dPr>
                        <m:ctrlPr>
                          <a:rPr lang="en-US" sz="1800" b="0" i="1" smtClean="0">
                            <a:solidFill>
                              <a:srgbClr val="305142"/>
                            </a:solidFill>
                            <a:latin typeface="Cambria Math" panose="02040503050406030204" pitchFamily="18" charset="0"/>
                          </a:rPr>
                        </m:ctrlPr>
                      </m:dPr>
                      <m:e>
                        <m:r>
                          <a:rPr lang="en-US" sz="1800" b="0" i="1" smtClean="0">
                            <a:solidFill>
                              <a:srgbClr val="305142"/>
                            </a:solidFill>
                            <a:latin typeface="Cambria Math" panose="02040503050406030204" pitchFamily="18" charset="0"/>
                          </a:rPr>
                          <m:t>𝑙</m:t>
                        </m:r>
                      </m:e>
                      <m:e>
                        <m:r>
                          <a:rPr lang="en-US" sz="1800" b="0" i="1" smtClean="0">
                            <a:solidFill>
                              <a:srgbClr val="305142"/>
                            </a:solidFill>
                            <a:latin typeface="Cambria Math" panose="02040503050406030204" pitchFamily="18" charset="0"/>
                          </a:rPr>
                          <m:t>𝑥</m:t>
                        </m:r>
                      </m:e>
                    </m:d>
                    <m:r>
                      <a:rPr lang="en-US" sz="1800" b="0" i="1" smtClean="0">
                        <a:solidFill>
                          <a:srgbClr val="305142"/>
                        </a:solidFill>
                        <a:latin typeface="Cambria Math" panose="02040503050406030204" pitchFamily="18" charset="0"/>
                      </a:rPr>
                      <m:t>=</m:t>
                    </m:r>
                    <m:nary>
                      <m:naryPr>
                        <m:chr m:val="∑"/>
                        <m:ctrlPr>
                          <a:rPr lang="en-US" sz="1800" b="0" i="1" smtClean="0">
                            <a:solidFill>
                              <a:srgbClr val="305142"/>
                            </a:solidFill>
                            <a:latin typeface="Cambria Math" panose="02040503050406030204" pitchFamily="18" charset="0"/>
                          </a:rPr>
                        </m:ctrlPr>
                      </m:naryPr>
                      <m:sub>
                        <m:r>
                          <m:rPr>
                            <m:brk m:alnAt="23"/>
                          </m:rPr>
                          <a:rPr lang="en-US" sz="1800" b="0" i="1" smtClean="0">
                            <a:solidFill>
                              <a:srgbClr val="305142"/>
                            </a:solidFill>
                            <a:latin typeface="Cambria Math" panose="02040503050406030204" pitchFamily="18" charset="0"/>
                          </a:rPr>
                          <m:t>𝑠</m:t>
                        </m:r>
                        <m:r>
                          <a:rPr lang="en-US" sz="1800" b="0" i="1" smtClean="0">
                            <a:solidFill>
                              <a:srgbClr val="305142"/>
                            </a:solidFill>
                            <a:latin typeface="Cambria Math" panose="02040503050406030204" pitchFamily="18" charset="0"/>
                          </a:rPr>
                          <m:t>=1</m:t>
                        </m:r>
                      </m:sub>
                      <m:sup>
                        <m:r>
                          <a:rPr lang="en-US" sz="1800" b="0" i="1" smtClean="0">
                            <a:solidFill>
                              <a:srgbClr val="305142"/>
                            </a:solidFill>
                            <a:latin typeface="Cambria Math" panose="02040503050406030204" pitchFamily="18" charset="0"/>
                          </a:rPr>
                          <m:t>|</m:t>
                        </m:r>
                        <m:r>
                          <a:rPr lang="en-US" sz="1800" b="0" i="1" smtClean="0">
                            <a:solidFill>
                              <a:srgbClr val="305142"/>
                            </a:solidFill>
                            <a:latin typeface="Cambria Math" panose="02040503050406030204" pitchFamily="18" charset="0"/>
                          </a:rPr>
                          <m:t>𝑙</m:t>
                        </m:r>
                        <m:r>
                          <a:rPr lang="en-US" sz="1800" b="0" i="1" smtClean="0">
                            <a:solidFill>
                              <a:srgbClr val="305142"/>
                            </a:solidFill>
                            <a:latin typeface="Cambria Math" panose="02040503050406030204" pitchFamily="18" charset="0"/>
                          </a:rPr>
                          <m:t>|</m:t>
                        </m:r>
                      </m:sup>
                      <m:e>
                        <m:f>
                          <m:fPr>
                            <m:ctrlPr>
                              <a:rPr lang="en-US" sz="1800" b="0" i="1" smtClean="0">
                                <a:solidFill>
                                  <a:srgbClr val="305142"/>
                                </a:solidFill>
                                <a:latin typeface="Cambria Math" panose="02040503050406030204" pitchFamily="18" charset="0"/>
                              </a:rPr>
                            </m:ctrlPr>
                          </m:fPr>
                          <m:num>
                            <m:sSub>
                              <m:sSubPr>
                                <m:ctrlPr>
                                  <a:rPr lang="en-US" sz="1800" b="0" i="1" smtClean="0">
                                    <a:solidFill>
                                      <a:srgbClr val="305142"/>
                                    </a:solidFill>
                                    <a:latin typeface="Cambria Math" panose="02040503050406030204" pitchFamily="18" charset="0"/>
                                  </a:rPr>
                                </m:ctrlPr>
                              </m:sSubPr>
                              <m:e>
                                <m:r>
                                  <a:rPr lang="en-US" sz="1800" b="0" i="1" smtClean="0">
                                    <a:solidFill>
                                      <a:srgbClr val="305142"/>
                                    </a:solidFill>
                                    <a:latin typeface="Cambria Math" panose="02040503050406030204" pitchFamily="18" charset="0"/>
                                  </a:rPr>
                                  <m:t>𝛼</m:t>
                                </m:r>
                              </m:e>
                              <m:sub>
                                <m:r>
                                  <a:rPr lang="en-US" sz="1800" b="0" i="1" smtClean="0">
                                    <a:solidFill>
                                      <a:srgbClr val="305142"/>
                                    </a:solidFill>
                                    <a:latin typeface="Cambria Math" panose="02040503050406030204" pitchFamily="18" charset="0"/>
                                  </a:rPr>
                                  <m:t>𝑡</m:t>
                                </m:r>
                              </m:sub>
                            </m:sSub>
                            <m:d>
                              <m:dPr>
                                <m:ctrlPr>
                                  <a:rPr lang="en-US" sz="1800" b="0" i="1" smtClean="0">
                                    <a:solidFill>
                                      <a:srgbClr val="305142"/>
                                    </a:solidFill>
                                    <a:latin typeface="Cambria Math" panose="02040503050406030204" pitchFamily="18" charset="0"/>
                                  </a:rPr>
                                </m:ctrlPr>
                              </m:dPr>
                              <m:e>
                                <m:r>
                                  <a:rPr lang="en-US" sz="1800" b="0" i="1" smtClean="0">
                                    <a:solidFill>
                                      <a:srgbClr val="305142"/>
                                    </a:solidFill>
                                    <a:latin typeface="Cambria Math" panose="02040503050406030204" pitchFamily="18" charset="0"/>
                                  </a:rPr>
                                  <m:t>𝑠</m:t>
                                </m:r>
                              </m:e>
                            </m:d>
                            <m:sSub>
                              <m:sSubPr>
                                <m:ctrlPr>
                                  <a:rPr lang="en-US" sz="1800" b="0" i="1" smtClean="0">
                                    <a:solidFill>
                                      <a:srgbClr val="305142"/>
                                    </a:solidFill>
                                    <a:latin typeface="Cambria Math" panose="02040503050406030204" pitchFamily="18" charset="0"/>
                                  </a:rPr>
                                </m:ctrlPr>
                              </m:sSubPr>
                              <m:e>
                                <m:r>
                                  <a:rPr lang="en-US" sz="1800" b="0" i="1" smtClean="0">
                                    <a:solidFill>
                                      <a:srgbClr val="305142"/>
                                    </a:solidFill>
                                    <a:latin typeface="Cambria Math" panose="02040503050406030204" pitchFamily="18" charset="0"/>
                                  </a:rPr>
                                  <m:t>𝛽</m:t>
                                </m:r>
                              </m:e>
                              <m:sub>
                                <m:r>
                                  <a:rPr lang="en-US" sz="1800" b="0" i="1" smtClean="0">
                                    <a:solidFill>
                                      <a:srgbClr val="305142"/>
                                    </a:solidFill>
                                    <a:latin typeface="Cambria Math" panose="02040503050406030204" pitchFamily="18" charset="0"/>
                                  </a:rPr>
                                  <m:t>𝑡</m:t>
                                </m:r>
                              </m:sub>
                            </m:sSub>
                            <m:d>
                              <m:dPr>
                                <m:ctrlPr>
                                  <a:rPr lang="en-US" sz="1800" b="0" i="1" smtClean="0">
                                    <a:solidFill>
                                      <a:srgbClr val="305142"/>
                                    </a:solidFill>
                                    <a:latin typeface="Cambria Math" panose="02040503050406030204" pitchFamily="18" charset="0"/>
                                  </a:rPr>
                                </m:ctrlPr>
                              </m:dPr>
                              <m:e>
                                <m:r>
                                  <a:rPr lang="en-US" sz="1800" b="0" i="1" smtClean="0">
                                    <a:solidFill>
                                      <a:srgbClr val="305142"/>
                                    </a:solidFill>
                                    <a:latin typeface="Cambria Math" panose="02040503050406030204" pitchFamily="18" charset="0"/>
                                  </a:rPr>
                                  <m:t>𝑠</m:t>
                                </m:r>
                              </m:e>
                            </m:d>
                          </m:num>
                          <m:den>
                            <m:sSubSup>
                              <m:sSubSupPr>
                                <m:ctrlPr>
                                  <a:rPr lang="en-US" sz="1800" b="0" i="1" smtClean="0">
                                    <a:solidFill>
                                      <a:srgbClr val="305142"/>
                                    </a:solidFill>
                                    <a:latin typeface="Cambria Math" panose="02040503050406030204" pitchFamily="18" charset="0"/>
                                  </a:rPr>
                                </m:ctrlPr>
                              </m:sSubSupPr>
                              <m:e>
                                <m:r>
                                  <a:rPr lang="en-US" sz="1800" b="0" i="1" smtClean="0">
                                    <a:solidFill>
                                      <a:srgbClr val="305142"/>
                                    </a:solidFill>
                                    <a:latin typeface="Cambria Math" panose="02040503050406030204" pitchFamily="18" charset="0"/>
                                  </a:rPr>
                                  <m:t>𝑦</m:t>
                                </m:r>
                              </m:e>
                              <m:sub>
                                <m:sSub>
                                  <m:sSubPr>
                                    <m:ctrlPr>
                                      <a:rPr lang="en-US" sz="1800" b="0" i="1" smtClean="0">
                                        <a:solidFill>
                                          <a:srgbClr val="305142"/>
                                        </a:solidFill>
                                        <a:latin typeface="Cambria Math" panose="02040503050406030204" pitchFamily="18" charset="0"/>
                                      </a:rPr>
                                    </m:ctrlPr>
                                  </m:sSubPr>
                                  <m:e>
                                    <m:r>
                                      <a:rPr lang="en-US" sz="1800" b="0" i="1" smtClean="0">
                                        <a:solidFill>
                                          <a:srgbClr val="305142"/>
                                        </a:solidFill>
                                        <a:latin typeface="Cambria Math" panose="02040503050406030204" pitchFamily="18" charset="0"/>
                                      </a:rPr>
                                      <m:t>𝑙</m:t>
                                    </m:r>
                                  </m:e>
                                  <m:sub>
                                    <m:r>
                                      <a:rPr lang="en-US" sz="1800" b="0" i="1" smtClean="0">
                                        <a:solidFill>
                                          <a:srgbClr val="305142"/>
                                        </a:solidFill>
                                        <a:latin typeface="Cambria Math" panose="02040503050406030204" pitchFamily="18" charset="0"/>
                                      </a:rPr>
                                      <m:t>𝑠</m:t>
                                    </m:r>
                                  </m:sub>
                                </m:sSub>
                              </m:sub>
                              <m:sup>
                                <m:r>
                                  <a:rPr lang="en-US" sz="1800" b="0" i="1" smtClean="0">
                                    <a:solidFill>
                                      <a:srgbClr val="305142"/>
                                    </a:solidFill>
                                    <a:latin typeface="Cambria Math" panose="02040503050406030204" pitchFamily="18" charset="0"/>
                                  </a:rPr>
                                  <m:t>𝑡</m:t>
                                </m:r>
                              </m:sup>
                            </m:sSubSup>
                          </m:den>
                        </m:f>
                      </m:e>
                    </m:nary>
                  </m:oMath>
                </a14:m>
                <a:endParaRPr lang="en-US" sz="1800" dirty="0"/>
              </a:p>
              <a:p>
                <a:pPr lvl="1"/>
                <a:r>
                  <a:rPr lang="en-US" sz="1600" dirty="0">
                    <a:solidFill>
                      <a:srgbClr val="305142"/>
                    </a:solidFill>
                  </a:rPr>
                  <a:t>Maps and searches only paths that correspond to target label</a:t>
                </a:r>
              </a:p>
              <a:p>
                <a:pPr marL="117475" lvl="1" indent="0">
                  <a:buNone/>
                </a:pPr>
                <a:endParaRPr lang="en-US" sz="1600" dirty="0">
                  <a:solidFill>
                    <a:srgbClr val="305142"/>
                  </a:solidFill>
                </a:endParaRPr>
              </a:p>
              <a:p>
                <a:r>
                  <a:rPr lang="en-US" sz="2800" dirty="0"/>
                  <a:t>Objective function:</a:t>
                </a:r>
                <a14:m>
                  <m:oMath xmlns:m="http://schemas.openxmlformats.org/officeDocument/2006/math">
                    <m:r>
                      <a:rPr lang="en-US" sz="2800" b="0" i="0" smtClean="0">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𝑂</m:t>
                        </m:r>
                      </m:e>
                      <m:sup>
                        <m:r>
                          <a:rPr lang="en-US" sz="2800" i="1">
                            <a:latin typeface="Cambria Math" panose="02040503050406030204" pitchFamily="18" charset="0"/>
                          </a:rPr>
                          <m:t>𝑀𝐿</m:t>
                        </m:r>
                      </m:sup>
                    </m:sSup>
                    <m:d>
                      <m:dPr>
                        <m:ctrlPr>
                          <a:rPr lang="en-US" sz="2800" i="1">
                            <a:latin typeface="Cambria Math" panose="02040503050406030204" pitchFamily="18" charset="0"/>
                          </a:rPr>
                        </m:ctrlPr>
                      </m:dPr>
                      <m:e>
                        <m:r>
                          <a:rPr lang="en-US" sz="2800" i="1">
                            <a:latin typeface="Cambria Math" panose="02040503050406030204" pitchFamily="18" charset="0"/>
                          </a:rPr>
                          <m:t>𝑆</m:t>
                        </m:r>
                        <m:r>
                          <a:rPr lang="en-US" sz="2800" i="1">
                            <a:latin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𝒩</m:t>
                            </m:r>
                          </m:e>
                          <m:sub>
                            <m:r>
                              <a:rPr lang="en-US" sz="2800" i="1">
                                <a:latin typeface="Cambria Math" panose="02040503050406030204" pitchFamily="18" charset="0"/>
                                <a:ea typeface="Cambria Math" panose="02040503050406030204" pitchFamily="18" charset="0"/>
                              </a:rPr>
                              <m:t>𝑤</m:t>
                            </m:r>
                          </m:sub>
                        </m:sSub>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d>
                          <m:dPr>
                            <m:ctrlPr>
                              <a:rPr lang="en-US" sz="2800" i="1">
                                <a:latin typeface="Cambria Math" panose="02040503050406030204" pitchFamily="18" charset="0"/>
                                <a:ea typeface="Cambria Math" panose="02040503050406030204" pitchFamily="18" charset="0"/>
                              </a:rPr>
                            </m:ctrlPr>
                          </m:dPr>
                          <m:e>
                            <m:r>
                              <m:rPr>
                                <m:brk m:alnAt="7"/>
                              </m:rP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𝑧</m:t>
                            </m:r>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𝑆</m:t>
                        </m:r>
                      </m:sub>
                      <m:sup/>
                      <m:e>
                        <m:func>
                          <m:funcPr>
                            <m:ctrlPr>
                              <a:rPr lang="en-US" sz="2800" i="1">
                                <a:latin typeface="Cambria Math" panose="02040503050406030204" pitchFamily="18" charset="0"/>
                                <a:ea typeface="Cambria Math" panose="02040503050406030204" pitchFamily="18" charset="0"/>
                              </a:rPr>
                            </m:ctrlPr>
                          </m:funcPr>
                          <m:fName>
                            <m:r>
                              <m:rPr>
                                <m:sty m:val="p"/>
                              </m:rPr>
                              <a:rPr lang="en-US" sz="2800">
                                <a:latin typeface="Cambria Math" panose="02040503050406030204" pitchFamily="18" charset="0"/>
                                <a:ea typeface="Cambria Math" panose="02040503050406030204" pitchFamily="18" charset="0"/>
                              </a:rPr>
                              <m:t>ln</m:t>
                            </m:r>
                          </m:fName>
                          <m:e>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𝑝</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𝑧</m:t>
                                    </m:r>
                                  </m:e>
                                  <m:e>
                                    <m:r>
                                      <a:rPr lang="en-US" sz="2800" i="1">
                                        <a:latin typeface="Cambria Math" panose="02040503050406030204" pitchFamily="18" charset="0"/>
                                        <a:ea typeface="Cambria Math" panose="02040503050406030204" pitchFamily="18" charset="0"/>
                                      </a:rPr>
                                      <m:t>𝑥</m:t>
                                    </m:r>
                                  </m:e>
                                </m:d>
                              </m:e>
                            </m:d>
                          </m:e>
                        </m:func>
                      </m:e>
                    </m:nary>
                  </m:oMath>
                </a14:m>
                <a:endParaRPr lang="en-US" sz="1600" dirty="0">
                  <a:solidFill>
                    <a:srgbClr val="305142"/>
                  </a:solidFill>
                </a:endParaRPr>
              </a:p>
              <a:p>
                <a:endParaRPr lang="en-US" sz="1600" dirty="0">
                  <a:solidFill>
                    <a:srgbClr val="305142"/>
                  </a:solidFill>
                </a:endParaRPr>
              </a:p>
              <a:p>
                <a:r>
                  <a:rPr lang="en-US" sz="1600" dirty="0"/>
                  <a:t>Gradient: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𝑂</m:t>
                            </m:r>
                          </m:e>
                          <m:sup>
                            <m:r>
                              <a:rPr lang="en-US" sz="1600" i="1">
                                <a:latin typeface="Cambria Math" panose="02040503050406030204" pitchFamily="18" charset="0"/>
                              </a:rPr>
                              <m:t>𝑀𝐿</m:t>
                            </m:r>
                          </m:sup>
                        </m:sSup>
                        <m:d>
                          <m:dPr>
                            <m:ctrlPr>
                              <a:rPr lang="en-US" sz="1600" i="1">
                                <a:latin typeface="Cambria Math" panose="02040503050406030204" pitchFamily="18" charset="0"/>
                              </a:rPr>
                            </m:ctrlPr>
                          </m:dPr>
                          <m:e>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𝑧</m:t>
                                </m:r>
                              </m:e>
                            </m:d>
                            <m:r>
                              <a:rPr lang="en-US" sz="1600" i="1">
                                <a:latin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𝒩</m:t>
                                </m:r>
                              </m:e>
                              <m:sub>
                                <m:r>
                                  <a:rPr lang="en-US" sz="1600" i="1">
                                    <a:latin typeface="Cambria Math" panose="02040503050406030204" pitchFamily="18" charset="0"/>
                                    <a:ea typeface="Cambria Math" panose="02040503050406030204" pitchFamily="18" charset="0"/>
                                  </a:rPr>
                                  <m:t>𝑤</m:t>
                                </m:r>
                              </m:sub>
                            </m:sSub>
                          </m:e>
                        </m:d>
                      </m:num>
                      <m:den>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𝑢</m:t>
                            </m:r>
                          </m:e>
                          <m:sub>
                            <m:r>
                              <a:rPr lang="en-US" sz="1600" i="1">
                                <a:latin typeface="Cambria Math" panose="02040503050406030204" pitchFamily="18" charset="0"/>
                              </a:rPr>
                              <m:t>𝑘</m:t>
                            </m:r>
                          </m:sub>
                          <m:sup>
                            <m:r>
                              <a:rPr lang="en-US" sz="1600" i="1">
                                <a:latin typeface="Cambria Math" panose="02040503050406030204" pitchFamily="18" charset="0"/>
                              </a:rPr>
                              <m:t>𝑡</m:t>
                            </m:r>
                          </m:sup>
                        </m:sSubSup>
                      </m:den>
                    </m:f>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r>
                          <a:rPr lang="en-US" sz="1600" i="1">
                            <a:latin typeface="Cambria Math" panose="02040503050406030204" pitchFamily="18" charset="0"/>
                          </a:rPr>
                          <m:t>𝑘</m:t>
                        </m:r>
                      </m:sub>
                      <m:sup>
                        <m:r>
                          <a:rPr lang="en-US" sz="1600" i="1">
                            <a:latin typeface="Cambria Math" panose="02040503050406030204" pitchFamily="18" charset="0"/>
                          </a:rPr>
                          <m:t>𝑡</m:t>
                        </m:r>
                      </m:sup>
                    </m:sSubSup>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r>
                              <a:rPr lang="en-US" sz="1600" i="1">
                                <a:latin typeface="Cambria Math" panose="02040503050406030204" pitchFamily="18" charset="0"/>
                              </a:rPr>
                              <m:t>𝑘</m:t>
                            </m:r>
                          </m:sub>
                          <m:sup>
                            <m:r>
                              <a:rPr lang="en-US" sz="1600" i="1">
                                <a:latin typeface="Cambria Math" panose="02040503050406030204" pitchFamily="18" charset="0"/>
                              </a:rPr>
                              <m:t>𝑡</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𝑡</m:t>
                            </m:r>
                          </m:sub>
                        </m:sSub>
                      </m:den>
                    </m:f>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𝑙𝑎𝑏</m:t>
                        </m:r>
                        <m:d>
                          <m:dPr>
                            <m:ctrlPr>
                              <a:rPr lang="en-US" sz="1600" i="1">
                                <a:latin typeface="Cambria Math" panose="02040503050406030204" pitchFamily="18" charset="0"/>
                              </a:rPr>
                            </m:ctrlPr>
                          </m:dPr>
                          <m:e>
                            <m:r>
                              <a:rPr lang="en-US" sz="1600" i="1">
                                <a:latin typeface="Cambria Math" panose="02040503050406030204" pitchFamily="18" charset="0"/>
                              </a:rPr>
                              <m:t>𝑧</m:t>
                            </m:r>
                            <m:r>
                              <a:rPr lang="en-US" sz="1600" i="1">
                                <a:latin typeface="Cambria Math" panose="02040503050406030204" pitchFamily="18" charset="0"/>
                              </a:rPr>
                              <m:t>,</m:t>
                            </m:r>
                            <m:r>
                              <a:rPr lang="en-US" sz="1600" i="1">
                                <a:latin typeface="Cambria Math" panose="02040503050406030204" pitchFamily="18" charset="0"/>
                              </a:rPr>
                              <m:t>𝑘</m:t>
                            </m:r>
                          </m:e>
                        </m:d>
                      </m:sub>
                      <m:sup/>
                      <m:e>
                        <m:sSub>
                          <m:sSubPr>
                            <m:ctrlPr>
                              <a:rPr lang="en-US" sz="1600" i="1" dirty="0">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𝛼</m:t>
                                </m:r>
                              </m:e>
                            </m:acc>
                          </m:e>
                          <m:sub>
                            <m:r>
                              <a:rPr lang="en-US" sz="1600" i="1" dirty="0">
                                <a:latin typeface="Cambria Math" panose="02040503050406030204" pitchFamily="18" charset="0"/>
                              </a:rPr>
                              <m:t>𝑡</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𝑠</m:t>
                            </m:r>
                          </m:e>
                        </m:d>
                        <m:sSub>
                          <m:sSubPr>
                            <m:ctrlPr>
                              <a:rPr lang="en-US" sz="1600" i="1" dirty="0">
                                <a:latin typeface="Cambria Math" panose="02040503050406030204" pitchFamily="18" charset="0"/>
                              </a:rPr>
                            </m:ctrlPr>
                          </m:sSubPr>
                          <m:e>
                            <m:acc>
                              <m:accPr>
                                <m:chr m:val="̂"/>
                                <m:ctrlPr>
                                  <a:rPr lang="en-US" sz="1600" i="1" dirty="0">
                                    <a:latin typeface="Cambria Math" panose="02040503050406030204" pitchFamily="18" charset="0"/>
                                  </a:rPr>
                                </m:ctrlPr>
                              </m:accPr>
                              <m:e>
                                <m:r>
                                  <a:rPr lang="en-US" sz="1600" i="1" dirty="0">
                                    <a:latin typeface="Cambria Math" panose="02040503050406030204" pitchFamily="18" charset="0"/>
                                  </a:rPr>
                                  <m:t>𝛽</m:t>
                                </m:r>
                              </m:e>
                            </m:acc>
                          </m:e>
                          <m:sub>
                            <m:r>
                              <a:rPr lang="en-US" sz="1600" i="1" dirty="0">
                                <a:latin typeface="Cambria Math" panose="02040503050406030204" pitchFamily="18" charset="0"/>
                              </a:rPr>
                              <m:t>𝑡</m:t>
                            </m:r>
                          </m:sub>
                        </m:sSub>
                        <m:d>
                          <m:dPr>
                            <m:ctrlPr>
                              <a:rPr lang="en-US" sz="1600" i="1" dirty="0">
                                <a:latin typeface="Cambria Math" panose="02040503050406030204" pitchFamily="18" charset="0"/>
                              </a:rPr>
                            </m:ctrlPr>
                          </m:dPr>
                          <m:e>
                            <m:r>
                              <a:rPr lang="en-US" sz="1600" i="1" dirty="0">
                                <a:latin typeface="Cambria Math" panose="02040503050406030204" pitchFamily="18" charset="0"/>
                              </a:rPr>
                              <m:t>𝑠</m:t>
                            </m:r>
                          </m:e>
                        </m:d>
                      </m:e>
                    </m:nary>
                    <m:r>
                      <m:rPr>
                        <m:nor/>
                      </m:rPr>
                      <a:rPr lang="en-US" sz="1600" b="0" i="1" dirty="0" smtClean="0">
                        <a:latin typeface="Cambria Math" panose="02040503050406030204" pitchFamily="18" charset="0"/>
                      </a:rPr>
                      <m:t>, </m:t>
                    </m:r>
                    <m:r>
                      <m:rPr>
                        <m:nor/>
                      </m:rPr>
                      <a:rPr lang="en-US" sz="1600">
                        <a:latin typeface="Cambria Math" panose="02040503050406030204" pitchFamily="18" charset="0"/>
                      </a:rPr>
                      <m:t>where</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𝑡</m:t>
                        </m:r>
                      </m:sub>
                    </m:sSub>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𝑠</m:t>
                        </m:r>
                        <m:r>
                          <a:rPr lang="en-US" sz="1600" i="1">
                            <a:latin typeface="Cambria Math" panose="02040503050406030204" pitchFamily="18" charset="0"/>
                          </a:rPr>
                          <m:t>=1</m:t>
                        </m:r>
                      </m:sub>
                      <m:sup>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𝑙</m:t>
                            </m:r>
                          </m:e>
                          <m:sup>
                            <m:r>
                              <a:rPr lang="en-US" sz="1600" i="1">
                                <a:latin typeface="Cambria Math" panose="02040503050406030204" pitchFamily="18" charset="0"/>
                              </a:rPr>
                              <m:t>′</m:t>
                            </m:r>
                          </m:sup>
                        </m:sSup>
                        <m:r>
                          <a:rPr lang="en-US" sz="1600" i="1">
                            <a:latin typeface="Cambria Math" panose="02040503050406030204" pitchFamily="18" charset="0"/>
                          </a:rPr>
                          <m:t>|</m:t>
                        </m:r>
                      </m:sup>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𝛼</m:t>
                                </m:r>
                              </m:e>
                              <m:sub>
                                <m:r>
                                  <a:rPr lang="en-US" sz="1600" i="1">
                                    <a:latin typeface="Cambria Math" panose="02040503050406030204" pitchFamily="18" charset="0"/>
                                  </a:rPr>
                                  <m:t>𝑡</m:t>
                                </m:r>
                              </m:sub>
                            </m:sSub>
                            <m:d>
                              <m:dPr>
                                <m:ctrlPr>
                                  <a:rPr lang="en-US" sz="1600" i="1">
                                    <a:latin typeface="Cambria Math" panose="02040503050406030204" pitchFamily="18" charset="0"/>
                                  </a:rPr>
                                </m:ctrlPr>
                              </m:dPr>
                              <m:e>
                                <m:r>
                                  <a:rPr lang="en-US" sz="1600" i="1">
                                    <a:latin typeface="Cambria Math" panose="02040503050406030204" pitchFamily="18" charset="0"/>
                                  </a:rPr>
                                  <m:t>𝑠</m:t>
                                </m:r>
                              </m:e>
                            </m:d>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𝑡</m:t>
                                </m:r>
                              </m:sub>
                            </m:sSub>
                            <m:d>
                              <m:dPr>
                                <m:ctrlPr>
                                  <a:rPr lang="en-US" sz="1600" i="1">
                                    <a:latin typeface="Cambria Math" panose="02040503050406030204" pitchFamily="18" charset="0"/>
                                  </a:rPr>
                                </m:ctrlPr>
                              </m:dPr>
                              <m:e>
                                <m:r>
                                  <a:rPr lang="en-US" sz="1600" i="1">
                                    <a:latin typeface="Cambria Math" panose="02040503050406030204" pitchFamily="18" charset="0"/>
                                  </a:rPr>
                                  <m:t>𝑠</m:t>
                                </m:r>
                              </m:e>
                            </m:d>
                          </m:num>
                          <m:den>
                            <m:sSubSup>
                              <m:sSubSupPr>
                                <m:ctrlPr>
                                  <a:rPr lang="en-US" sz="1600" i="1">
                                    <a:latin typeface="Cambria Math" panose="02040503050406030204" pitchFamily="18" charset="0"/>
                                  </a:rPr>
                                </m:ctrlPr>
                              </m:sSubSupPr>
                              <m:e>
                                <m:r>
                                  <a:rPr lang="en-US" sz="1600" i="1">
                                    <a:latin typeface="Cambria Math" panose="02040503050406030204" pitchFamily="18" charset="0"/>
                                  </a:rPr>
                                  <m:t>𝑦</m:t>
                                </m:r>
                              </m:e>
                              <m:sub>
                                <m:sSubSup>
                                  <m:sSubSupPr>
                                    <m:ctrlPr>
                                      <a:rPr lang="en-US" sz="1600" i="1">
                                        <a:latin typeface="Cambria Math" panose="02040503050406030204" pitchFamily="18" charset="0"/>
                                      </a:rPr>
                                    </m:ctrlPr>
                                  </m:sSubSupPr>
                                  <m:e>
                                    <m:r>
                                      <a:rPr lang="en-US" sz="1600" i="1">
                                        <a:latin typeface="Cambria Math" panose="02040503050406030204" pitchFamily="18" charset="0"/>
                                      </a:rPr>
                                      <m:t>𝑙</m:t>
                                    </m:r>
                                  </m:e>
                                  <m:sub>
                                    <m:r>
                                      <a:rPr lang="en-US" sz="1600" i="1">
                                        <a:latin typeface="Cambria Math" panose="02040503050406030204" pitchFamily="18" charset="0"/>
                                      </a:rPr>
                                      <m:t>𝑠</m:t>
                                    </m:r>
                                  </m:sub>
                                  <m:sup>
                                    <m:r>
                                      <a:rPr lang="en-US" sz="1600" i="1">
                                        <a:latin typeface="Cambria Math" panose="02040503050406030204" pitchFamily="18" charset="0"/>
                                      </a:rPr>
                                      <m:t>′</m:t>
                                    </m:r>
                                  </m:sup>
                                </m:sSubSup>
                              </m:sub>
                              <m:sup>
                                <m:r>
                                  <a:rPr lang="en-US" sz="1600" i="1">
                                    <a:latin typeface="Cambria Math" panose="02040503050406030204" pitchFamily="18" charset="0"/>
                                  </a:rPr>
                                  <m:t>𝑡</m:t>
                                </m:r>
                              </m:sup>
                            </m:sSubSup>
                          </m:den>
                        </m:f>
                      </m:e>
                    </m:nary>
                  </m:oMath>
                </a14:m>
                <a:endParaRPr lang="en-US" sz="1600" dirty="0">
                  <a:solidFill>
                    <a:srgbClr val="305142"/>
                  </a:solidFill>
                </a:endParaRPr>
              </a:p>
              <a:p>
                <a:r>
                  <a:rPr lang="en-US" sz="2800" dirty="0"/>
                  <a:t>CTC embeds history in continuous hidden space, more capable than HMM</a:t>
                </a:r>
              </a:p>
              <a:p>
                <a:r>
                  <a:rPr lang="en-US" sz="2800" dirty="0"/>
                  <a:t>CTC has spiky predictions, more discriminable between states than HMM</a:t>
                </a:r>
              </a:p>
              <a:p>
                <a:r>
                  <a:rPr lang="en-US" sz="2800" dirty="0"/>
                  <a:t>CTC with less states (40) is significantly faster for decoding than HMM (10k states)</a:t>
                </a:r>
              </a:p>
              <a:p>
                <a:endParaRPr lang="en-US" sz="1600" dirty="0">
                  <a:solidFill>
                    <a:srgbClr val="305142"/>
                  </a:solidFill>
                </a:endParaRPr>
              </a:p>
              <a:p>
                <a:endParaRPr lang="en-US" sz="1600" dirty="0">
                  <a:solidFill>
                    <a:srgbClr val="305142"/>
                  </a:solidFill>
                </a:endParaRPr>
              </a:p>
              <a:p>
                <a:endParaRPr lang="en-US" sz="1600" dirty="0">
                  <a:solidFill>
                    <a:srgbClr val="305142"/>
                  </a:solidFill>
                </a:endParaRPr>
              </a:p>
              <a:p>
                <a:endParaRPr lang="en-US" dirty="0"/>
              </a:p>
            </p:txBody>
          </p:sp>
        </mc:Choice>
        <mc:Fallback xmlns="">
          <p:sp>
            <p:nvSpPr>
              <p:cNvPr id="3" name="Notes Placeholder 2"/>
              <p:cNvSpPr>
                <a:spLocks noGrp="1"/>
              </p:cNvSpPr>
              <p:nvPr>
                <p:ph type="body" idx="1"/>
              </p:nvPr>
            </p:nvSpPr>
            <p:spPr/>
            <p:txBody>
              <a:bodyPr/>
              <a:lstStyle/>
              <a:p>
                <a:pPr marL="117475" lvl="1" indent="0">
                  <a:buNone/>
                </a:pPr>
                <a:endParaRPr lang="en-US" dirty="0"/>
              </a:p>
              <a:p>
                <a:r>
                  <a:rPr lang="en-US" sz="1600" i="0">
                    <a:latin typeface="Cambria Math" panose="02040503050406030204" pitchFamily="18" charset="0"/>
                    <a:ea typeface="Cambria Math" panose="02040503050406030204" pitchFamily="18" charset="0"/>
                  </a:rPr>
                  <a:t>𝒩_𝑤 (𝑥)={𝑦_𝑘^𝑡}</a:t>
                </a:r>
                <a:r>
                  <a:rPr lang="en-US" sz="1600" dirty="0"/>
                  <a:t> -&gt; NN </a:t>
                </a:r>
                <a:r>
                  <a:rPr lang="en-US" sz="1600" dirty="0" err="1"/>
                  <a:t>softmax</a:t>
                </a:r>
                <a:r>
                  <a:rPr lang="en-US" sz="1600" dirty="0"/>
                  <a:t> output </a:t>
                </a:r>
                <a:r>
                  <a:rPr lang="en-US" sz="1600" i="0">
                    <a:latin typeface="Cambria Math" panose="02040503050406030204" pitchFamily="18" charset="0"/>
                    <a:ea typeface="Cambria Math" panose="02040503050406030204" pitchFamily="18" charset="0"/>
                  </a:rPr>
                  <a:t>;</a:t>
                </a:r>
                <a:r>
                  <a:rPr lang="en-US" sz="1600" b="0" i="0">
                    <a:latin typeface="Cambria Math" panose="02040503050406030204" pitchFamily="18" charset="0"/>
                    <a:ea typeface="Cambria Math" panose="02040503050406030204" pitchFamily="18" charset="0"/>
                  </a:rPr>
                  <a:t> </a:t>
                </a:r>
                <a:r>
                  <a:rPr lang="en-US" sz="1600" i="0">
                    <a:latin typeface="Cambria Math" panose="02040503050406030204" pitchFamily="18" charset="0"/>
                    <a:ea typeface="Cambria Math" panose="02040503050406030204" pitchFamily="18" charset="0"/>
                  </a:rPr>
                  <a:t>𝑦_𝑘^𝑡</a:t>
                </a:r>
                <a:r>
                  <a:rPr lang="en-US" sz="1600" dirty="0"/>
                  <a:t> - o/p activation </a:t>
                </a:r>
                <a:r>
                  <a:rPr lang="en-US" sz="1600" i="0">
                    <a:latin typeface="Cambria Math" panose="02040503050406030204" pitchFamily="18" charset="0"/>
                  </a:rPr>
                  <a:t>𝑘</a:t>
                </a:r>
                <a:r>
                  <a:rPr lang="en-US" sz="1600" dirty="0"/>
                  <a:t> at time frame </a:t>
                </a:r>
                <a:r>
                  <a:rPr lang="en-US" sz="1600" i="0">
                    <a:latin typeface="Cambria Math" panose="02040503050406030204" pitchFamily="18" charset="0"/>
                  </a:rPr>
                  <a:t>𝑡</a:t>
                </a:r>
                <a:r>
                  <a:rPr lang="en-US" sz="1600" dirty="0"/>
                  <a:t> </a:t>
                </a:r>
              </a:p>
              <a:p>
                <a:pPr lvl="1"/>
                <a:r>
                  <a:rPr lang="en-US" sz="1600" dirty="0">
                    <a:solidFill>
                      <a:srgbClr val="305142"/>
                    </a:solidFill>
                  </a:rPr>
                  <a:t>Activations over time define distribution over </a:t>
                </a:r>
                <a:r>
                  <a:rPr lang="en-US" sz="1600" b="0" i="0">
                    <a:solidFill>
                      <a:srgbClr val="305142"/>
                    </a:solidFill>
                    <a:latin typeface="Cambria Math" panose="02040503050406030204" pitchFamily="18" charset="0"/>
                  </a:rPr>
                  <a:t>𝐿^𝑇</a:t>
                </a:r>
                <a:endParaRPr lang="en-US" sz="1600" b="0" dirty="0"/>
              </a:p>
              <a:p>
                <a:pPr>
                  <a:buNone/>
                </a:pPr>
                <a:r>
                  <a:rPr lang="en-US" sz="1600" dirty="0"/>
                  <a:t>Sequences distributed over </a:t>
                </a:r>
                <a:r>
                  <a:rPr lang="en-US" sz="1600" i="0">
                    <a:solidFill>
                      <a:srgbClr val="305142"/>
                    </a:solidFill>
                    <a:latin typeface="Cambria Math" panose="02040503050406030204" pitchFamily="18" charset="0"/>
                  </a:rPr>
                  <a:t>𝐿^𝑇</a:t>
                </a:r>
                <a:r>
                  <a:rPr lang="en-US" sz="1600" i="0">
                    <a:solidFill>
                      <a:srgbClr val="305142"/>
                    </a:solidFill>
                    <a:latin typeface="Cambria Math" panose="02040503050406030204" pitchFamily="18" charset="0"/>
                    <a:ea typeface="Cambria Math" panose="02040503050406030204" pitchFamily="18" charset="0"/>
                  </a:rPr>
                  <a:t>≜𝜋={𝜋_1, …, 𝜋_𝑇}</a:t>
                </a:r>
                <a:r>
                  <a:rPr lang="en-US" sz="1600" dirty="0">
                    <a:solidFill>
                      <a:srgbClr val="305142"/>
                    </a:solidFill>
                  </a:rPr>
                  <a:t> </a:t>
                </a:r>
                <a:r>
                  <a:rPr lang="en-US" sz="1600" dirty="0"/>
                  <a:t>are paths</a:t>
                </a:r>
              </a:p>
              <a:p>
                <a:r>
                  <a:rPr lang="en-US" sz="1600" dirty="0"/>
                  <a:t>Optimize for best path: </a:t>
                </a:r>
                <a:r>
                  <a:rPr lang="en-US" sz="1600" b="0" i="0">
                    <a:solidFill>
                      <a:srgbClr val="305142"/>
                    </a:solidFill>
                    <a:latin typeface="Cambria Math" panose="02040503050406030204" pitchFamily="18" charset="0"/>
                  </a:rPr>
                  <a:t>P</a:t>
                </a:r>
                <a:r>
                  <a:rPr lang="en-US" sz="1600" i="0">
                    <a:solidFill>
                      <a:srgbClr val="305142"/>
                    </a:solidFill>
                    <a:latin typeface="Cambria Math" panose="02040503050406030204" pitchFamily="18" charset="0"/>
                  </a:rPr>
                  <a:t>(𝜋│𝑥)= ∏_(𝑡=1)^𝑇▒〖𝑦_(𝜋_𝑡)^𝑡, ∀𝜋∈𝐿^𝑇 〗</a:t>
                </a:r>
                <a:endParaRPr lang="en-US" sz="1600" dirty="0">
                  <a:ea typeface="Cambria Math" panose="02040503050406030204" pitchFamily="18" charset="0"/>
                </a:endParaRPr>
              </a:p>
              <a:p>
                <a:r>
                  <a:rPr lang="en-US" sz="1800" dirty="0"/>
                  <a:t>Paths are not equivalent to the label, </a:t>
                </a:r>
                <a:r>
                  <a:rPr lang="en-US" sz="1800" b="0" i="0">
                    <a:solidFill>
                      <a:srgbClr val="305142"/>
                    </a:solidFill>
                    <a:latin typeface="Cambria Math" panose="02040503050406030204" pitchFamily="18" charset="0"/>
                  </a:rPr>
                  <a:t>𝜋≠𝑙</a:t>
                </a:r>
                <a:endParaRPr lang="en-US" sz="1800" b="0" dirty="0"/>
              </a:p>
              <a:p>
                <a:r>
                  <a:rPr lang="en-US" sz="1800" dirty="0"/>
                  <a:t>Optimize for best label: </a:t>
                </a:r>
                <a:r>
                  <a:rPr lang="en-US" sz="1800" b="0" i="0">
                    <a:solidFill>
                      <a:srgbClr val="305142"/>
                    </a:solidFill>
                    <a:latin typeface="Cambria Math" panose="02040503050406030204" pitchFamily="18" charset="0"/>
                  </a:rPr>
                  <a:t>𝑃(𝑙│𝑥)=∑_𝜋▒〖𝑃(𝑙│𝜋)𝑃(𝜋│𝑥) 〗</a:t>
                </a:r>
                <a:endParaRPr lang="en-US" sz="1800" dirty="0"/>
              </a:p>
              <a:p>
                <a:r>
                  <a:rPr lang="en-US" sz="1800" dirty="0"/>
                  <a:t>Solve objective above with dynamic time warping</a:t>
                </a:r>
              </a:p>
              <a:p>
                <a:pPr lvl="1"/>
                <a:r>
                  <a:rPr lang="en-US" sz="1600" dirty="0">
                    <a:solidFill>
                      <a:srgbClr val="305142"/>
                    </a:solidFill>
                  </a:rPr>
                  <a:t>Forward-backward algorithm : </a:t>
                </a:r>
                <a:r>
                  <a:rPr lang="en-US" sz="1200" dirty="0">
                    <a:solidFill>
                      <a:srgbClr val="305142"/>
                    </a:solidFill>
                  </a:rPr>
                  <a:t>Forward variables </a:t>
                </a:r>
                <a:r>
                  <a:rPr lang="en-US" sz="1200" b="0" i="0">
                    <a:solidFill>
                      <a:srgbClr val="305142"/>
                    </a:solidFill>
                    <a:latin typeface="Cambria Math" panose="02040503050406030204" pitchFamily="18" charset="0"/>
                  </a:rPr>
                  <a:t>𝛼</a:t>
                </a:r>
                <a:r>
                  <a:rPr lang="en-US" sz="1200" dirty="0">
                    <a:solidFill>
                      <a:srgbClr val="305142"/>
                    </a:solidFill>
                  </a:rPr>
                  <a:t>; Backward variables </a:t>
                </a:r>
                <a:r>
                  <a:rPr lang="en-US" sz="1200" b="0" i="0">
                    <a:solidFill>
                      <a:srgbClr val="305142"/>
                    </a:solidFill>
                    <a:latin typeface="Cambria Math" panose="02040503050406030204" pitchFamily="18" charset="0"/>
                  </a:rPr>
                  <a:t>𝛽 </a:t>
                </a:r>
                <a:endParaRPr lang="en-US" sz="1200" b="0" i="1" dirty="0">
                  <a:solidFill>
                    <a:srgbClr val="305142"/>
                  </a:solidFill>
                  <a:latin typeface="Cambria Math" panose="02040503050406030204" pitchFamily="18" charset="0"/>
                </a:endParaRPr>
              </a:p>
              <a:p>
                <a:pPr lvl="1"/>
                <a:r>
                  <a:rPr lang="en-US" sz="1800" b="0" i="0">
                    <a:solidFill>
                      <a:srgbClr val="305142"/>
                    </a:solidFill>
                    <a:latin typeface="Cambria Math" panose="02040503050406030204" pitchFamily="18" charset="0"/>
                  </a:rPr>
                  <a:t>𝑃(𝑙│𝑥)=∑_(𝑠=1)^(|𝑙|)▒(𝛼_𝑡 (𝑠) 𝛽_𝑡 (𝑠))/(𝑦_(𝑙_𝑠)^𝑡 )</a:t>
                </a:r>
                <a:endParaRPr lang="en-US" sz="1800" dirty="0"/>
              </a:p>
              <a:p>
                <a:pPr lvl="1"/>
                <a:r>
                  <a:rPr lang="en-US" sz="1600" dirty="0">
                    <a:solidFill>
                      <a:srgbClr val="305142"/>
                    </a:solidFill>
                  </a:rPr>
                  <a:t>Maps and searches only paths that correspond to target label</a:t>
                </a:r>
              </a:p>
              <a:p>
                <a:pPr marL="117475" lvl="1" indent="0">
                  <a:buNone/>
                </a:pPr>
                <a:endParaRPr lang="en-US" sz="1600" dirty="0">
                  <a:solidFill>
                    <a:srgbClr val="305142"/>
                  </a:solidFill>
                </a:endParaRPr>
              </a:p>
              <a:p>
                <a:r>
                  <a:rPr lang="en-US" sz="2800" dirty="0"/>
                  <a:t>Objective function:</a:t>
                </a:r>
                <a:r>
                  <a:rPr lang="en-US" sz="2800" b="0" i="0">
                    <a:latin typeface="Cambria Math" panose="02040503050406030204" pitchFamily="18" charset="0"/>
                  </a:rPr>
                  <a:t>  </a:t>
                </a:r>
                <a:r>
                  <a:rPr lang="en-US" sz="2800" i="0">
                    <a:latin typeface="Cambria Math" panose="02040503050406030204" pitchFamily="18" charset="0"/>
                  </a:rPr>
                  <a:t>𝑂^𝑀𝐿 (𝑆, </a:t>
                </a:r>
                <a:r>
                  <a:rPr lang="en-US" sz="2800" i="0">
                    <a:latin typeface="Cambria Math" panose="02040503050406030204" pitchFamily="18" charset="0"/>
                    <a:ea typeface="Cambria Math" panose="02040503050406030204" pitchFamily="18" charset="0"/>
                  </a:rPr>
                  <a:t>𝒩_𝑤 )=−∑_((𝑥,𝑧)∈𝑆)▒ln⁡(𝑝(𝑧│𝑥)) </a:t>
                </a:r>
                <a:endParaRPr lang="en-US" sz="1600" dirty="0">
                  <a:solidFill>
                    <a:srgbClr val="305142"/>
                  </a:solidFill>
                </a:endParaRPr>
              </a:p>
              <a:p>
                <a:endParaRPr lang="en-US" sz="1600" dirty="0">
                  <a:solidFill>
                    <a:srgbClr val="305142"/>
                  </a:solidFill>
                </a:endParaRPr>
              </a:p>
              <a:p>
                <a:r>
                  <a:rPr lang="en-US" sz="1600" dirty="0"/>
                  <a:t>Gradient: </a:t>
                </a:r>
                <a:r>
                  <a:rPr lang="en-US" sz="1600" i="0">
                    <a:latin typeface="Cambria Math" panose="02040503050406030204" pitchFamily="18" charset="0"/>
                  </a:rPr>
                  <a:t>(𝜕𝑂^𝑀𝐿 ({(𝑥,𝑧)}, </a:t>
                </a:r>
                <a:r>
                  <a:rPr lang="en-US" sz="1600" i="0">
                    <a:latin typeface="Cambria Math" panose="02040503050406030204" pitchFamily="18" charset="0"/>
                    <a:ea typeface="Cambria Math" panose="02040503050406030204" pitchFamily="18" charset="0"/>
                  </a:rPr>
                  <a:t>𝒩_𝑤 ))/(</a:t>
                </a:r>
                <a:r>
                  <a:rPr lang="en-US" sz="1600" i="0">
                    <a:latin typeface="Cambria Math" panose="02040503050406030204" pitchFamily="18" charset="0"/>
                  </a:rPr>
                  <a:t>𝜕𝑢_𝑘^𝑡 )=𝑦_𝑘^𝑡−1/(𝑦_𝑘^𝑡 𝑍_𝑡 ) ∑_(𝑠∈𝑙𝑎𝑏(𝑧,𝑘))</a:t>
                </a:r>
                <a:r>
                  <a:rPr lang="en-US" sz="1600" i="0" dirty="0">
                    <a:latin typeface="Cambria Math" panose="02040503050406030204" pitchFamily="18" charset="0"/>
                  </a:rPr>
                  <a:t>▒</a:t>
                </a:r>
                <a:r>
                  <a:rPr lang="en-US" sz="1600" i="0">
                    <a:latin typeface="Cambria Math" panose="02040503050406030204" pitchFamily="18" charset="0"/>
                  </a:rPr>
                  <a:t>〖𝛼 ̂</a:t>
                </a:r>
                <a:r>
                  <a:rPr lang="en-US" sz="1600" i="0" dirty="0">
                    <a:latin typeface="Cambria Math" panose="02040503050406030204" pitchFamily="18" charset="0"/>
                  </a:rPr>
                  <a:t>_𝑡 (𝑠) 𝛽 ̂_𝑡 (𝑠) </a:t>
                </a:r>
                <a:r>
                  <a:rPr lang="en-US" sz="1600" i="0">
                    <a:latin typeface="Cambria Math" panose="02040503050406030204" pitchFamily="18" charset="0"/>
                  </a:rPr>
                  <a:t>〗</a:t>
                </a:r>
                <a:r>
                  <a:rPr lang="en-US" sz="1600" b="0" i="0" dirty="0">
                    <a:latin typeface="Cambria Math" panose="02040503050406030204" pitchFamily="18" charset="0"/>
                  </a:rPr>
                  <a:t> ", </a:t>
                </a:r>
                <a:r>
                  <a:rPr lang="en-US" sz="1600" i="0">
                    <a:latin typeface="Cambria Math" panose="02040503050406030204" pitchFamily="18" charset="0"/>
                  </a:rPr>
                  <a:t>where" 𝑍_𝑡≜∑_(𝑠=1)^(|𝑙^′ |)▒(𝛼_𝑡 (𝑠) 𝛽_𝑡 (𝑠))/(𝑦_(𝑙_𝑠^′)^𝑡 )</a:t>
                </a:r>
                <a:endParaRPr lang="en-US" sz="1600" dirty="0">
                  <a:solidFill>
                    <a:srgbClr val="305142"/>
                  </a:solidFill>
                </a:endParaRPr>
              </a:p>
              <a:p>
                <a:r>
                  <a:rPr lang="en-US" sz="2800" dirty="0"/>
                  <a:t>CTC embeds history in continuous hidden space, more capable than HMM</a:t>
                </a:r>
              </a:p>
              <a:p>
                <a:r>
                  <a:rPr lang="en-US" sz="2800" dirty="0"/>
                  <a:t>CTC has spiky predictions, more discriminable between states than HMM</a:t>
                </a:r>
              </a:p>
              <a:p>
                <a:r>
                  <a:rPr lang="en-US" sz="2800" dirty="0"/>
                  <a:t>CTC with less states (40) is significantly faster for decoding than HMM (10k states)</a:t>
                </a:r>
              </a:p>
              <a:p>
                <a:endParaRPr lang="en-US" sz="1600" dirty="0">
                  <a:solidFill>
                    <a:srgbClr val="305142"/>
                  </a:solidFill>
                </a:endParaRPr>
              </a:p>
              <a:p>
                <a:endParaRPr lang="en-US" sz="1600" dirty="0">
                  <a:solidFill>
                    <a:srgbClr val="305142"/>
                  </a:solidFill>
                </a:endParaRPr>
              </a:p>
              <a:p>
                <a:endParaRPr lang="en-US" sz="1600" dirty="0">
                  <a:solidFill>
                    <a:srgbClr val="305142"/>
                  </a:solidFill>
                </a:endParaRPr>
              </a:p>
              <a:p>
                <a:endParaRPr lang="en-US" dirty="0"/>
              </a:p>
            </p:txBody>
          </p:sp>
        </mc:Fallback>
      </mc:AlternateContent>
      <p:sp>
        <p:nvSpPr>
          <p:cNvPr id="4" name="Slide Number Placeholder 3"/>
          <p:cNvSpPr>
            <a:spLocks noGrp="1"/>
          </p:cNvSpPr>
          <p:nvPr>
            <p:ph type="sldNum" sz="quarter" idx="10"/>
          </p:nvPr>
        </p:nvSpPr>
        <p:spPr/>
        <p:txBody>
          <a:bodyPr/>
          <a:lstStyle/>
          <a:p>
            <a:fld id="{E3EB9CCE-EB14-4E71-8E91-076429403584}" type="slidenum">
              <a:rPr lang="en-US"/>
              <a:t>20</a:t>
            </a:fld>
            <a:endParaRPr lang="en-US"/>
          </a:p>
        </p:txBody>
      </p:sp>
    </p:spTree>
    <p:extLst>
      <p:ext uri="{BB962C8B-B14F-4D97-AF65-F5344CB8AC3E}">
        <p14:creationId xmlns:p14="http://schemas.microsoft.com/office/powerpoint/2010/main" val="1356696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21</a:t>
            </a:fld>
            <a:endParaRPr lang="en-US"/>
          </a:p>
        </p:txBody>
      </p:sp>
    </p:spTree>
    <p:extLst>
      <p:ext uri="{BB962C8B-B14F-4D97-AF65-F5344CB8AC3E}">
        <p14:creationId xmlns:p14="http://schemas.microsoft.com/office/powerpoint/2010/main" val="3550856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22</a:t>
            </a:fld>
            <a:endParaRPr lang="en-US"/>
          </a:p>
        </p:txBody>
      </p:sp>
    </p:spTree>
    <p:extLst>
      <p:ext uri="{BB962C8B-B14F-4D97-AF65-F5344CB8AC3E}">
        <p14:creationId xmlns:p14="http://schemas.microsoft.com/office/powerpoint/2010/main" val="2468060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The numerator of the equation is calculated from forced alignment result and the denominator is calculated from an Viterbi decoding with a unconstrained phone loop.</a:t>
            </a:r>
          </a:p>
          <a:p>
            <a:pPr algn="l"/>
            <a:r>
              <a:rPr lang="en-US" b="0" i="0" dirty="0">
                <a:solidFill>
                  <a:srgbClr val="1F2328"/>
                </a:solidFill>
                <a:effectLst/>
                <a:latin typeface="-apple-system"/>
              </a:rPr>
              <a:t>We do not implement GOP-GMM for Kaldi, as GOP-NN performs much better than GOP-GMM.</a:t>
            </a:r>
          </a:p>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23</a:t>
            </a:fld>
            <a:endParaRPr lang="en-US"/>
          </a:p>
        </p:txBody>
      </p:sp>
    </p:spTree>
    <p:extLst>
      <p:ext uri="{BB962C8B-B14F-4D97-AF65-F5344CB8AC3E}">
        <p14:creationId xmlns:p14="http://schemas.microsoft.com/office/powerpoint/2010/main" val="287339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An overview of the GOPT architecture is shown in Figure 1.</a:t>
            </a:r>
          </a:p>
          <a:p>
            <a:pPr algn="l"/>
            <a:r>
              <a:rPr lang="en-US" sz="1800" b="0" i="0" u="none" strike="noStrike" baseline="0" dirty="0">
                <a:latin typeface="NimbusRomNo9L-Regu"/>
              </a:rPr>
              <a:t>For the pronunciation assessment task, the canonical transcription</a:t>
            </a:r>
          </a:p>
          <a:p>
            <a:pPr algn="l"/>
            <a:r>
              <a:rPr lang="en-US" sz="1800" b="0" i="0" u="none" strike="noStrike" baseline="0" dirty="0">
                <a:latin typeface="NimbusRomNo9L-Regu"/>
              </a:rPr>
              <a:t>is known. We first input the audio and corresponding</a:t>
            </a:r>
          </a:p>
          <a:p>
            <a:pPr algn="l"/>
            <a:r>
              <a:rPr lang="en-US" sz="1800" b="0" i="0" u="none" strike="noStrike" baseline="0" dirty="0">
                <a:latin typeface="NimbusRomNo9L-Regu"/>
              </a:rPr>
              <a:t>canonical transcription to the acoustic module to get a sequence</a:t>
            </a:r>
          </a:p>
          <a:p>
            <a:pPr algn="l"/>
            <a:r>
              <a:rPr lang="en-US" sz="1800" b="0" i="0" u="none" strike="noStrike" baseline="0" dirty="0">
                <a:latin typeface="NimbusRomNo9L-Regu"/>
              </a:rPr>
              <a:t>of frame-level phonetic posterior-probabilities, which</a:t>
            </a:r>
          </a:p>
          <a:p>
            <a:pPr algn="l"/>
            <a:r>
              <a:rPr lang="en-US" sz="1800" b="0" i="0" u="none" strike="noStrike" baseline="0" dirty="0">
                <a:latin typeface="NimbusRomNo9L-Regu"/>
              </a:rPr>
              <a:t>are then force-aligned at the phoneme-level and converted</a:t>
            </a:r>
          </a:p>
          <a:p>
            <a:pPr algn="l"/>
            <a:r>
              <a:rPr lang="en-US" sz="1800" b="0" i="0" u="none" strike="noStrike" baseline="0" dirty="0">
                <a:latin typeface="NimbusRomNo9L-Regu"/>
              </a:rPr>
              <a:t>to 84-dimensional goodness of pronunciation (GOP) features</a:t>
            </a:r>
          </a:p>
          <a:p>
            <a:pPr algn="l"/>
            <a:r>
              <a:rPr lang="en-US" sz="1800" b="0" i="0" u="none" strike="noStrike" baseline="0" dirty="0">
                <a:latin typeface="NimbusRomNo9L-Regu"/>
              </a:rPr>
              <a:t>(discussed in Section 3.3). The GOP feature is then projected</a:t>
            </a:r>
          </a:p>
          <a:p>
            <a:pPr algn="l"/>
            <a:r>
              <a:rPr lang="en-US" sz="1800" b="0" i="0" u="none" strike="noStrike" baseline="0" dirty="0">
                <a:latin typeface="NimbusRomNo9L-Regu"/>
              </a:rPr>
              <a:t>to 24-dimensions with a dense layer. In parallel, we generate</a:t>
            </a:r>
          </a:p>
          <a:p>
            <a:pPr algn="l"/>
            <a:r>
              <a:rPr lang="en-US" sz="1800" b="0" i="0" u="none" strike="noStrike" baseline="0" dirty="0">
                <a:latin typeface="NimbusRomNo9L-Regu"/>
              </a:rPr>
              <a:t>a sequence of canonical phoneme embeddings (also at the</a:t>
            </a:r>
          </a:p>
          <a:p>
            <a:pPr algn="l"/>
            <a:r>
              <a:rPr lang="en-US" sz="1800" b="0" i="0" u="none" strike="noStrike" baseline="0" dirty="0">
                <a:latin typeface="NimbusRomNo9L-Regu"/>
              </a:rPr>
              <a:t>phoneme-level) by first converting each canonical phoneme</a:t>
            </a:r>
          </a:p>
          <a:p>
            <a:pPr algn="l"/>
            <a:r>
              <a:rPr lang="en-US" sz="1800" b="0" i="0" u="none" strike="noStrike" baseline="0" dirty="0">
                <a:latin typeface="NimbusRomNo9L-Regu"/>
              </a:rPr>
              <a:t>to a one-hot encoding and then projecting it to the same 24-</a:t>
            </a:r>
          </a:p>
          <a:p>
            <a:pPr algn="l"/>
            <a:r>
              <a:rPr lang="en-US" sz="1800" b="0" i="0" u="none" strike="noStrike" baseline="0" dirty="0">
                <a:latin typeface="NimbusRomNo9L-Regu"/>
              </a:rPr>
              <a:t>dimensions as the projected GOP feature. The reason for</a:t>
            </a:r>
          </a:p>
          <a:p>
            <a:pPr algn="l"/>
            <a:r>
              <a:rPr lang="en-US" sz="1800" b="0" i="0" u="none" strike="noStrike" baseline="0" dirty="0">
                <a:latin typeface="NimbusRomNo9L-Regu"/>
              </a:rPr>
              <a:t>using a canonical phoneme embedding is because different</a:t>
            </a:r>
          </a:p>
          <a:p>
            <a:pPr algn="l"/>
            <a:r>
              <a:rPr lang="en-US" sz="1800" b="0" i="0" u="none" strike="noStrike" baseline="0" dirty="0">
                <a:latin typeface="NimbusRomNo9L-Regu"/>
              </a:rPr>
              <a:t>phonemes have different characteristics and thus the canonical</a:t>
            </a:r>
          </a:p>
          <a:p>
            <a:pPr algn="l"/>
            <a:r>
              <a:rPr lang="en-US" sz="1800" b="0" i="0" u="none" strike="noStrike" baseline="0" dirty="0">
                <a:latin typeface="NimbusRomNo9L-Regu"/>
              </a:rPr>
              <a:t>phoneme provides useful information to the Transformer</a:t>
            </a:r>
          </a:p>
          <a:p>
            <a:pPr algn="l"/>
            <a:r>
              <a:rPr lang="en-US" sz="1800" b="0" i="0" u="none" strike="noStrike" baseline="0" dirty="0">
                <a:latin typeface="NimbusRomNo9L-Regu"/>
              </a:rPr>
              <a:t>model [21]. We then add the projected GOP feature, canonical</a:t>
            </a:r>
          </a:p>
          <a:p>
            <a:pPr algn="l"/>
            <a:r>
              <a:rPr lang="en-US" sz="1800" b="0" i="0" u="none" strike="noStrike" baseline="0" dirty="0">
                <a:latin typeface="NimbusRomNo9L-Regu"/>
              </a:rPr>
              <a:t>phoneme embedding, and a 24-dimensional trainable positional</a:t>
            </a:r>
          </a:p>
          <a:p>
            <a:pPr algn="l"/>
            <a:r>
              <a:rPr lang="en-US" sz="1800" b="0" i="0" u="none" strike="noStrike" baseline="0" dirty="0">
                <a:latin typeface="NimbusRomNo9L-Regu"/>
              </a:rPr>
              <a:t>embedding together and input it to the Transformer</a:t>
            </a:r>
          </a:p>
          <a:p>
            <a:pPr algn="l"/>
            <a:r>
              <a:rPr lang="en-US" sz="1800" b="0" i="0" u="none" strike="noStrike" baseline="0" dirty="0">
                <a:latin typeface="NimbusRomNo9L-Regu"/>
              </a:rPr>
              <a:t>encoder. For simplicity, we intentionally follow the original</a:t>
            </a:r>
          </a:p>
          <a:p>
            <a:pPr algn="l"/>
            <a:r>
              <a:rPr lang="en-US" sz="1800" b="0" i="0" u="none" strike="noStrike" baseline="0" dirty="0">
                <a:latin typeface="NimbusRomNo9L-Regu"/>
              </a:rPr>
              <a:t>Transformer encoder architecture [17] as close as possible but</a:t>
            </a:r>
          </a:p>
          <a:p>
            <a:pPr algn="l"/>
            <a:r>
              <a:rPr lang="en-US" sz="1800" b="0" i="0" u="none" strike="noStrike" baseline="0" dirty="0">
                <a:latin typeface="NimbusRomNo9L-Regu"/>
              </a:rPr>
              <a:t>scale it down to 3 layers and an embedding dimension of 24.</a:t>
            </a:r>
          </a:p>
          <a:p>
            <a:pPr algn="l"/>
            <a:r>
              <a:rPr lang="en-US" sz="1800" b="0" i="0" u="none" strike="noStrike" baseline="0" dirty="0">
                <a:latin typeface="NimbusRomNo9L-Regu"/>
              </a:rPr>
              <a:t>Unlike previous work [19, 21] that use a hierarchical architecture</a:t>
            </a:r>
          </a:p>
          <a:p>
            <a:pPr algn="l"/>
            <a:r>
              <a:rPr lang="en-US" sz="1800" b="0" i="0" u="none" strike="noStrike" baseline="0" dirty="0">
                <a:latin typeface="NimbusRomNo9L-Regu"/>
              </a:rPr>
              <a:t>to get utterance level representations, we prepend a</a:t>
            </a:r>
          </a:p>
          <a:p>
            <a:pPr algn="l"/>
            <a:r>
              <a:rPr lang="en-US" sz="1800" b="0" i="0" u="none" strike="noStrike" baseline="0" dirty="0">
                <a:latin typeface="NimbusRomNo9L-Regu"/>
              </a:rPr>
              <a:t>set of five trainable </a:t>
            </a:r>
            <a:r>
              <a:rPr lang="en-US" sz="1800" b="0" i="0" u="none" strike="noStrike" baseline="0" dirty="0">
                <a:latin typeface="NimbusMonL-Regu"/>
              </a:rPr>
              <a:t>[</a:t>
            </a:r>
            <a:r>
              <a:rPr lang="en-US" sz="1800" b="0" i="0" u="none" strike="noStrike" baseline="0" dirty="0" err="1">
                <a:latin typeface="NimbusMonL-Regu"/>
              </a:rPr>
              <a:t>cls</a:t>
            </a:r>
            <a:r>
              <a:rPr lang="en-US" sz="1800" b="0" i="0" u="none" strike="noStrike" baseline="0" dirty="0">
                <a:latin typeface="NimbusMonL-Regu"/>
              </a:rPr>
              <a:t>] </a:t>
            </a:r>
            <a:r>
              <a:rPr lang="en-US" sz="1800" b="0" i="0" u="none" strike="noStrike" baseline="0" dirty="0">
                <a:latin typeface="NimbusRomNo9L-Regu"/>
              </a:rPr>
              <a:t>tokens to the phoneme-level input</a:t>
            </a:r>
          </a:p>
          <a:p>
            <a:pPr algn="l"/>
            <a:r>
              <a:rPr lang="en-US" sz="1800" b="0" i="0" u="none" strike="noStrike" baseline="0" dirty="0">
                <a:latin typeface="NimbusRomNo9L-Regu"/>
              </a:rPr>
              <a:t>sequence in a similar way as BERT [23], each corresponding</a:t>
            </a:r>
          </a:p>
          <a:p>
            <a:pPr algn="l"/>
            <a:r>
              <a:rPr lang="en-US" sz="1800" b="0" i="0" u="none" strike="noStrike" baseline="0" dirty="0">
                <a:latin typeface="NimbusRomNo9L-Regu"/>
              </a:rPr>
              <a:t>to one utterance aspect label, and use the output of the Transformer</a:t>
            </a:r>
          </a:p>
          <a:p>
            <a:pPr algn="l"/>
            <a:r>
              <a:rPr lang="en-US" sz="1800" b="0" i="0" u="none" strike="noStrike" baseline="0" dirty="0">
                <a:latin typeface="NimbusRomNo9L-Regu"/>
              </a:rPr>
              <a:t>encoder of these </a:t>
            </a:r>
            <a:r>
              <a:rPr lang="en-US" sz="1800" b="0" i="0" u="none" strike="noStrike" baseline="0" dirty="0">
                <a:latin typeface="NimbusMonL-Regu"/>
              </a:rPr>
              <a:t>[</a:t>
            </a:r>
            <a:r>
              <a:rPr lang="en-US" sz="1800" b="0" i="0" u="none" strike="noStrike" baseline="0" dirty="0" err="1">
                <a:latin typeface="NimbusMonL-Regu"/>
              </a:rPr>
              <a:t>cls</a:t>
            </a:r>
            <a:r>
              <a:rPr lang="en-US" sz="1800" b="0" i="0" u="none" strike="noStrike" baseline="0" dirty="0">
                <a:latin typeface="NimbusMonL-Regu"/>
              </a:rPr>
              <a:t>] </a:t>
            </a:r>
            <a:r>
              <a:rPr lang="en-US" sz="1800" b="0" i="0" u="none" strike="noStrike" baseline="0" dirty="0">
                <a:latin typeface="NimbusRomNo9L-Regu"/>
              </a:rPr>
              <a:t>aspect tokens as the corresponding</a:t>
            </a:r>
          </a:p>
          <a:p>
            <a:pPr algn="l"/>
            <a:r>
              <a:rPr lang="en-US" sz="1800" b="0" i="0" u="none" strike="noStrike" baseline="0" dirty="0">
                <a:latin typeface="NimbusRomNo9L-Regu"/>
              </a:rPr>
              <a:t>utterance-level representations. The reason why this</a:t>
            </a:r>
          </a:p>
          <a:p>
            <a:pPr algn="l"/>
            <a:r>
              <a:rPr lang="en-US" sz="1800" b="0" i="0" u="none" strike="noStrike" baseline="0" dirty="0">
                <a:latin typeface="NimbusRomNo9L-Regu"/>
              </a:rPr>
              <a:t>regime works is that the Transformer can learn the correlation</a:t>
            </a:r>
          </a:p>
          <a:p>
            <a:pPr algn="l"/>
            <a:r>
              <a:rPr lang="en-US" sz="1800" b="0" i="0" u="none" strike="noStrike" baseline="0" dirty="0">
                <a:latin typeface="NimbusRomNo9L-Regu"/>
              </a:rPr>
              <a:t>between the utterance-level tokens and phoneme-level tokens</a:t>
            </a:r>
          </a:p>
          <a:p>
            <a:pPr algn="l"/>
            <a:r>
              <a:rPr lang="en-US" sz="1800" b="0" i="0" u="none" strike="noStrike" baseline="0" dirty="0">
                <a:latin typeface="NimbusRomNo9L-Regu"/>
              </a:rPr>
              <a:t>through the attention mechanism.</a:t>
            </a:r>
          </a:p>
          <a:p>
            <a:pPr algn="l"/>
            <a:r>
              <a:rPr lang="en-US" sz="1800" b="0" i="0" u="none" strike="noStrike" baseline="0" dirty="0">
                <a:latin typeface="NimbusRomNo9L-Regu"/>
              </a:rPr>
              <a:t>During training we apply multi-task learning to the</a:t>
            </a:r>
          </a:p>
          <a:p>
            <a:pPr algn="l"/>
            <a:r>
              <a:rPr lang="en-US" sz="1800" b="0" i="0" u="none" strike="noStrike" baseline="0" dirty="0">
                <a:latin typeface="NimbusRomNo9L-Regu"/>
              </a:rPr>
              <a:t>model. Specifically, we use one regression head for each</a:t>
            </a:r>
          </a:p>
          <a:p>
            <a:pPr algn="l"/>
            <a:r>
              <a:rPr lang="en-US" sz="1800" b="0" i="0" u="none" strike="noStrike" baseline="0" dirty="0">
                <a:latin typeface="NimbusRomNo9L-Regu"/>
              </a:rPr>
              <a:t>phoneme, word, and utterance label (eight in total). Each</a:t>
            </a:r>
          </a:p>
          <a:p>
            <a:pPr algn="l"/>
            <a:r>
              <a:rPr lang="en-US" sz="1800" b="0" i="0" u="none" strike="noStrike" baseline="0" dirty="0">
                <a:latin typeface="NimbusRomNo9L-Regu"/>
              </a:rPr>
              <a:t>regression head is a </a:t>
            </a:r>
            <a:r>
              <a:rPr lang="en-US" sz="1800" b="0" i="0" u="none" strike="noStrike" baseline="0" dirty="0">
                <a:latin typeface="CMR10"/>
              </a:rPr>
              <a:t>24 </a:t>
            </a:r>
            <a:r>
              <a:rPr lang="en-US" sz="1800" b="0" i="0" u="none" strike="noStrike" baseline="0" dirty="0">
                <a:latin typeface="CMSY10"/>
              </a:rPr>
              <a:t> </a:t>
            </a:r>
            <a:r>
              <a:rPr lang="en-US" sz="1800" b="0" i="0" u="none" strike="noStrike" baseline="0" dirty="0">
                <a:latin typeface="CMR10"/>
              </a:rPr>
              <a:t>1 </a:t>
            </a:r>
            <a:r>
              <a:rPr lang="en-US" sz="1800" b="0" i="0" u="none" strike="noStrike" baseline="0" dirty="0">
                <a:latin typeface="NimbusRomNo9L-Regu"/>
              </a:rPr>
              <a:t>dense layer with layer normalization.</a:t>
            </a:r>
          </a:p>
          <a:p>
            <a:pPr algn="l"/>
            <a:r>
              <a:rPr lang="en-US" sz="1800" b="0" i="0" u="none" strike="noStrike" baseline="0" dirty="0">
                <a:latin typeface="NimbusRomNo9L-Regu"/>
              </a:rPr>
              <a:t>Utterance-level regression heads are added on top</a:t>
            </a:r>
          </a:p>
          <a:p>
            <a:pPr algn="l"/>
            <a:r>
              <a:rPr lang="en-US" sz="1800" b="0" i="0" u="none" strike="noStrike" baseline="0" dirty="0">
                <a:latin typeface="NimbusRomNo9L-Regu"/>
              </a:rPr>
              <a:t>of the output of the Transformer of the corresponding utterance</a:t>
            </a:r>
          </a:p>
          <a:p>
            <a:pPr algn="l"/>
            <a:r>
              <a:rPr lang="en-US" sz="1800" b="0" i="0" u="none" strike="noStrike" baseline="0" dirty="0">
                <a:latin typeface="NimbusMonL-Regu"/>
              </a:rPr>
              <a:t>[</a:t>
            </a:r>
            <a:r>
              <a:rPr lang="en-US" sz="1800" b="0" i="0" u="none" strike="noStrike" baseline="0" dirty="0" err="1">
                <a:latin typeface="NimbusMonL-Regu"/>
              </a:rPr>
              <a:t>cls</a:t>
            </a:r>
            <a:r>
              <a:rPr lang="en-US" sz="1800" b="0" i="0" u="none" strike="noStrike" baseline="0" dirty="0">
                <a:latin typeface="NimbusMonL-Regu"/>
              </a:rPr>
              <a:t>] </a:t>
            </a:r>
            <a:r>
              <a:rPr lang="en-US" sz="1800" b="0" i="0" u="none" strike="noStrike" baseline="0" dirty="0">
                <a:latin typeface="NimbusRomNo9L-Regu"/>
              </a:rPr>
              <a:t>tokens. Phoneme- and word-level regression</a:t>
            </a:r>
          </a:p>
          <a:p>
            <a:pPr algn="l"/>
            <a:r>
              <a:rPr lang="en-US" sz="1800" b="0" i="0" u="none" strike="noStrike" baseline="0" dirty="0">
                <a:latin typeface="NimbusRomNo9L-Regu"/>
              </a:rPr>
              <a:t>heads are added on top of the Transformer output of each</a:t>
            </a:r>
          </a:p>
          <a:p>
            <a:pPr algn="l"/>
            <a:r>
              <a:rPr lang="en-US" sz="1800" b="0" i="0" u="none" strike="noStrike" baseline="0" dirty="0">
                <a:latin typeface="NimbusRomNo9L-Regu"/>
              </a:rPr>
              <a:t>corresponding phoneme. We propagate the word score to</a:t>
            </a:r>
          </a:p>
          <a:p>
            <a:pPr algn="l"/>
            <a:r>
              <a:rPr lang="en-US" sz="1800" b="0" i="0" u="none" strike="noStrike" baseline="0" dirty="0">
                <a:latin typeface="NimbusRomNo9L-Regu"/>
              </a:rPr>
              <a:t>each of its phonemes during training and average the output</a:t>
            </a:r>
          </a:p>
          <a:p>
            <a:pPr algn="l"/>
            <a:r>
              <a:rPr lang="en-US" sz="1800" b="0" i="0" u="none" strike="noStrike" baseline="0" dirty="0">
                <a:latin typeface="NimbusRomNo9L-Regu"/>
              </a:rPr>
              <a:t>of phonemes that belong to the word in inference. We</a:t>
            </a:r>
          </a:p>
          <a:p>
            <a:pPr algn="l"/>
            <a:r>
              <a:rPr lang="en-US" sz="1800" b="0" i="0" u="none" strike="noStrike" baseline="0" dirty="0">
                <a:latin typeface="NimbusRomNo9L-Regu"/>
              </a:rPr>
              <a:t>use mean squared error (MSE) loss for each assessment</a:t>
            </a:r>
          </a:p>
          <a:p>
            <a:pPr algn="l"/>
            <a:r>
              <a:rPr lang="en-US" sz="1800" b="0" i="0" u="none" strike="noStrike" baseline="0" dirty="0">
                <a:latin typeface="NimbusRomNo9L-Regu"/>
              </a:rPr>
              <a:t>task. Since we normalize the scores to the same scale,</a:t>
            </a:r>
          </a:p>
          <a:p>
            <a:pPr algn="l"/>
            <a:r>
              <a:rPr lang="en-US" sz="1800" b="0" i="0" u="none" strike="noStrike" baseline="0" dirty="0">
                <a:latin typeface="NimbusRomNo9L-Regu"/>
              </a:rPr>
              <a:t>for simplicity, we first average the losses of each granularity</a:t>
            </a:r>
          </a:p>
          <a:p>
            <a:pPr algn="l"/>
            <a:r>
              <a:rPr lang="en-US" sz="1800" b="0" i="0" u="none" strike="noStrike" baseline="0" dirty="0">
                <a:latin typeface="NimbusRomNo9L-Regu"/>
              </a:rPr>
              <a:t>and then sum them up with the same weight L</a:t>
            </a:r>
            <a:endParaRPr lang="en-US" dirty="0"/>
          </a:p>
        </p:txBody>
      </p:sp>
      <p:sp>
        <p:nvSpPr>
          <p:cNvPr id="4" name="Slide Number Placeholder 3"/>
          <p:cNvSpPr>
            <a:spLocks noGrp="1"/>
          </p:cNvSpPr>
          <p:nvPr>
            <p:ph type="sldNum" sz="quarter" idx="5"/>
          </p:nvPr>
        </p:nvSpPr>
        <p:spPr/>
        <p:txBody>
          <a:bodyPr/>
          <a:lstStyle/>
          <a:p>
            <a:fld id="{4476A24B-926E-40EB-9E1B-5321DC3775E5}" type="slidenum">
              <a:rPr lang="en-US" smtClean="0"/>
              <a:t>24</a:t>
            </a:fld>
            <a:endParaRPr lang="en-US"/>
          </a:p>
        </p:txBody>
      </p:sp>
    </p:spTree>
    <p:extLst>
      <p:ext uri="{BB962C8B-B14F-4D97-AF65-F5344CB8AC3E}">
        <p14:creationId xmlns:p14="http://schemas.microsoft.com/office/powerpoint/2010/main" val="1683375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The numerator of the equation is calculated from forced alignment result and the denominator is calculated from an Viterbi decoding with a unconstrained phone loop.</a:t>
            </a:r>
          </a:p>
          <a:p>
            <a:pPr algn="l"/>
            <a:r>
              <a:rPr lang="en-US" b="0" i="0" dirty="0">
                <a:solidFill>
                  <a:srgbClr val="1F2328"/>
                </a:solidFill>
                <a:effectLst/>
                <a:latin typeface="-apple-system"/>
              </a:rPr>
              <a:t>We do not implement GOP-GMM for Kaldi, as GOP-NN performs much better than GOP-GMM.</a:t>
            </a:r>
          </a:p>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25</a:t>
            </a:fld>
            <a:endParaRPr lang="en-US"/>
          </a:p>
        </p:txBody>
      </p:sp>
    </p:spTree>
    <p:extLst>
      <p:ext uri="{BB962C8B-B14F-4D97-AF65-F5344CB8AC3E}">
        <p14:creationId xmlns:p14="http://schemas.microsoft.com/office/powerpoint/2010/main" val="970828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The numerator of the equation is calculated from forced alignment result and the denominator is calculated from an Viterbi decoding with a unconstrained phone loop.</a:t>
            </a:r>
          </a:p>
          <a:p>
            <a:pPr algn="l"/>
            <a:r>
              <a:rPr lang="en-US" b="0" i="0" dirty="0">
                <a:solidFill>
                  <a:srgbClr val="1F2328"/>
                </a:solidFill>
                <a:effectLst/>
                <a:latin typeface="-apple-system"/>
              </a:rPr>
              <a:t>We do not implement GOP-GMM for Kaldi, as GOP-NN performs much better than GOP-GMM.</a:t>
            </a:r>
          </a:p>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26</a:t>
            </a:fld>
            <a:endParaRPr lang="en-US"/>
          </a:p>
        </p:txBody>
      </p:sp>
    </p:spTree>
    <p:extLst>
      <p:ext uri="{BB962C8B-B14F-4D97-AF65-F5344CB8AC3E}">
        <p14:creationId xmlns:p14="http://schemas.microsoft.com/office/powerpoint/2010/main" val="937463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The numerator of the equation is calculated from forced alignment result and the denominator is calculated from an Viterbi decoding with a unconstrained phone loop.</a:t>
            </a:r>
          </a:p>
          <a:p>
            <a:pPr algn="l"/>
            <a:r>
              <a:rPr lang="en-US" b="0" i="0" dirty="0">
                <a:solidFill>
                  <a:srgbClr val="1F2328"/>
                </a:solidFill>
                <a:effectLst/>
                <a:latin typeface="-apple-system"/>
              </a:rPr>
              <a:t>We do not implement GOP-GMM for Kaldi, as GOP-NN performs much better than GOP-GMM.</a:t>
            </a:r>
          </a:p>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27</a:t>
            </a:fld>
            <a:endParaRPr lang="en-US"/>
          </a:p>
        </p:txBody>
      </p:sp>
    </p:spTree>
    <p:extLst>
      <p:ext uri="{BB962C8B-B14F-4D97-AF65-F5344CB8AC3E}">
        <p14:creationId xmlns:p14="http://schemas.microsoft.com/office/powerpoint/2010/main" val="1398390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28</a:t>
            </a:fld>
            <a:endParaRPr lang="en-US"/>
          </a:p>
        </p:txBody>
      </p:sp>
    </p:spTree>
    <p:extLst>
      <p:ext uri="{BB962C8B-B14F-4D97-AF65-F5344CB8AC3E}">
        <p14:creationId xmlns:p14="http://schemas.microsoft.com/office/powerpoint/2010/main" val="653109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29</a:t>
            </a:fld>
            <a:endParaRPr lang="en-US"/>
          </a:p>
        </p:txBody>
      </p:sp>
    </p:spTree>
    <p:extLst>
      <p:ext uri="{BB962C8B-B14F-4D97-AF65-F5344CB8AC3E}">
        <p14:creationId xmlns:p14="http://schemas.microsoft.com/office/powerpoint/2010/main" val="86778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https://www.prosperityforamerica.org/international-students-in-the-us/</a:t>
            </a:r>
          </a:p>
        </p:txBody>
      </p:sp>
      <p:sp>
        <p:nvSpPr>
          <p:cNvPr id="4" name="Slide Number Placeholder 3"/>
          <p:cNvSpPr>
            <a:spLocks noGrp="1"/>
          </p:cNvSpPr>
          <p:nvPr>
            <p:ph type="sldNum" sz="quarter" idx="10"/>
          </p:nvPr>
        </p:nvSpPr>
        <p:spPr/>
        <p:txBody>
          <a:bodyPr/>
          <a:lstStyle/>
          <a:p>
            <a:fld id="{E3EB9CCE-EB14-4E71-8E91-076429403584}" type="slidenum">
              <a:rPr lang="en-US"/>
              <a:t>3</a:t>
            </a:fld>
            <a:endParaRPr lang="en-US"/>
          </a:p>
        </p:txBody>
      </p:sp>
    </p:spTree>
    <p:extLst>
      <p:ext uri="{BB962C8B-B14F-4D97-AF65-F5344CB8AC3E}">
        <p14:creationId xmlns:p14="http://schemas.microsoft.com/office/powerpoint/2010/main" val="1156114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30</a:t>
            </a:fld>
            <a:endParaRPr lang="en-US"/>
          </a:p>
        </p:txBody>
      </p:sp>
    </p:spTree>
    <p:extLst>
      <p:ext uri="{BB962C8B-B14F-4D97-AF65-F5344CB8AC3E}">
        <p14:creationId xmlns:p14="http://schemas.microsoft.com/office/powerpoint/2010/main" val="1631688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76A24B-926E-40EB-9E1B-5321DC3775E5}" type="slidenum">
              <a:rPr lang="en-US" smtClean="0"/>
              <a:t>35</a:t>
            </a:fld>
            <a:endParaRPr lang="en-US"/>
          </a:p>
        </p:txBody>
      </p:sp>
    </p:spTree>
    <p:extLst>
      <p:ext uri="{BB962C8B-B14F-4D97-AF65-F5344CB8AC3E}">
        <p14:creationId xmlns:p14="http://schemas.microsoft.com/office/powerpoint/2010/main" val="87149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4</a:t>
            </a:fld>
            <a:endParaRPr lang="en-US"/>
          </a:p>
        </p:txBody>
      </p:sp>
    </p:spTree>
    <p:extLst>
      <p:ext uri="{BB962C8B-B14F-4D97-AF65-F5344CB8AC3E}">
        <p14:creationId xmlns:p14="http://schemas.microsoft.com/office/powerpoint/2010/main" val="1647032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5</a:t>
            </a:fld>
            <a:endParaRPr lang="en-US"/>
          </a:p>
        </p:txBody>
      </p:sp>
    </p:spTree>
    <p:extLst>
      <p:ext uri="{BB962C8B-B14F-4D97-AF65-F5344CB8AC3E}">
        <p14:creationId xmlns:p14="http://schemas.microsoft.com/office/powerpoint/2010/main" val="747784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6</a:t>
            </a:fld>
            <a:endParaRPr lang="en-US"/>
          </a:p>
        </p:txBody>
      </p:sp>
    </p:spTree>
    <p:extLst>
      <p:ext uri="{BB962C8B-B14F-4D97-AF65-F5344CB8AC3E}">
        <p14:creationId xmlns:p14="http://schemas.microsoft.com/office/powerpoint/2010/main" val="379508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EB9CCE-EB14-4E71-8E91-076429403584}" type="slidenum">
              <a:rPr lang="en-US"/>
              <a:t>7</a:t>
            </a:fld>
            <a:endParaRPr lang="en-US"/>
          </a:p>
        </p:txBody>
      </p:sp>
    </p:spTree>
    <p:extLst>
      <p:ext uri="{BB962C8B-B14F-4D97-AF65-F5344CB8AC3E}">
        <p14:creationId xmlns:p14="http://schemas.microsoft.com/office/powerpoint/2010/main" val="4070326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B9CCE-EB14-4E71-8E91-076429403584}" type="slidenum">
              <a:rPr lang="en-US"/>
              <a:t>8</a:t>
            </a:fld>
            <a:endParaRPr lang="en-US"/>
          </a:p>
        </p:txBody>
      </p:sp>
    </p:spTree>
    <p:extLst>
      <p:ext uri="{BB962C8B-B14F-4D97-AF65-F5344CB8AC3E}">
        <p14:creationId xmlns:p14="http://schemas.microsoft.com/office/powerpoint/2010/main" val="3549003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EB9CCE-EB14-4E71-8E91-076429403584}" type="slidenum">
              <a:rPr lang="en-US"/>
              <a:t>9</a:t>
            </a:fld>
            <a:endParaRPr lang="en-US"/>
          </a:p>
        </p:txBody>
      </p:sp>
    </p:spTree>
    <p:extLst>
      <p:ext uri="{BB962C8B-B14F-4D97-AF65-F5344CB8AC3E}">
        <p14:creationId xmlns:p14="http://schemas.microsoft.com/office/powerpoint/2010/main" val="398268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29BBA-188B-9258-7DCF-5C8B7A048021}"/>
              </a:ext>
            </a:extLst>
          </p:cNvPr>
          <p:cNvSpPr/>
          <p:nvPr userDrawn="1"/>
        </p:nvSpPr>
        <p:spPr>
          <a:xfrm>
            <a:off x="0" y="0"/>
            <a:ext cx="12192000" cy="6858000"/>
          </a:xfrm>
          <a:prstGeom prst="rect">
            <a:avLst/>
          </a:prstGeom>
          <a:solidFill>
            <a:srgbClr val="C95C3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dirty="0">
              <a:solidFill>
                <a:schemeClr val="bg1"/>
              </a:solidFill>
              <a:latin typeface="Franklin Gothic Demi Cond" panose="020B0706030402020204" pitchFamily="34" charset="0"/>
            </a:endParaRPr>
          </a:p>
        </p:txBody>
      </p:sp>
      <p:sp>
        <p:nvSpPr>
          <p:cNvPr id="2" name="Title 1"/>
          <p:cNvSpPr>
            <a:spLocks noGrp="1"/>
          </p:cNvSpPr>
          <p:nvPr>
            <p:ph type="title"/>
          </p:nvPr>
        </p:nvSpPr>
        <p:spPr>
          <a:xfrm>
            <a:off x="899673" y="1905001"/>
            <a:ext cx="10375675" cy="2225262"/>
          </a:xfrm>
        </p:spPr>
        <p:txBody>
          <a:bodyPr anchor="ctr"/>
          <a:lstStyle>
            <a:lvl1pPr>
              <a:defRPr sz="5500">
                <a:solidFill>
                  <a:schemeClr val="bg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899605" y="4620890"/>
            <a:ext cx="10377927" cy="1415772"/>
          </a:xfrm>
        </p:spPr>
        <p:txBody>
          <a:bodyPr>
            <a:noAutofit/>
          </a:bodyPr>
          <a:lstStyle>
            <a:lvl1pPr marL="0" indent="0">
              <a:lnSpc>
                <a:spcPct val="95000"/>
              </a:lnSpc>
              <a:spcAft>
                <a:spcPts val="0"/>
              </a:spcAft>
              <a:buFont typeface="Arial" panose="020B0604020202020204" pitchFamily="34" charset="0"/>
              <a:buChar char="​"/>
              <a:defRPr sz="22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904048" y="1732950"/>
            <a:ext cx="10373553"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4891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or Main Idea">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14EA94B-8B4D-A7D3-7F8D-D115A233A63D}"/>
              </a:ext>
            </a:extLst>
          </p:cNvPr>
          <p:cNvSpPr/>
          <p:nvPr userDrawn="1"/>
        </p:nvSpPr>
        <p:spPr>
          <a:xfrm>
            <a:off x="-8490" y="0"/>
            <a:ext cx="12192000" cy="6858000"/>
          </a:xfrm>
          <a:prstGeom prst="rect">
            <a:avLst/>
          </a:prstGeom>
          <a:solidFill>
            <a:srgbClr val="C95C3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dirty="0">
              <a:solidFill>
                <a:schemeClr val="bg1"/>
              </a:solidFill>
              <a:latin typeface="Franklin Gothic Demi Cond" panose="020B0706030402020204" pitchFamily="34" charset="0"/>
            </a:endParaRPr>
          </a:p>
        </p:txBody>
      </p:sp>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dirty="0"/>
          </a:p>
        </p:txBody>
      </p:sp>
      <p:sp>
        <p:nvSpPr>
          <p:cNvPr id="2" name="Title 1"/>
          <p:cNvSpPr>
            <a:spLocks noGrp="1"/>
          </p:cNvSpPr>
          <p:nvPr>
            <p:ph type="title"/>
          </p:nvPr>
        </p:nvSpPr>
        <p:spPr>
          <a:xfrm>
            <a:off x="899673" y="1905001"/>
            <a:ext cx="10375675" cy="2225262"/>
          </a:xfrm>
        </p:spPr>
        <p:txBody>
          <a:bodyPr anchor="ctr"/>
          <a:lstStyle>
            <a:lvl1pPr>
              <a:defRPr sz="4200">
                <a:solidFill>
                  <a:schemeClr val="bg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899605" y="4620890"/>
            <a:ext cx="10377927" cy="1415772"/>
          </a:xfrm>
        </p:spPr>
        <p:txBody>
          <a:bodyPr>
            <a:noAutofit/>
          </a:bodyPr>
          <a:lstStyle>
            <a:lvl1pPr marL="0" indent="0">
              <a:lnSpc>
                <a:spcPct val="95000"/>
              </a:lnSpc>
              <a:spcAft>
                <a:spcPts val="0"/>
              </a:spcAft>
              <a:buFont typeface="Arial" panose="020B0604020202020204" pitchFamily="34" charset="0"/>
              <a:buChar char="​"/>
              <a:defRPr sz="21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904048" y="1732950"/>
            <a:ext cx="10373553" cy="2672550"/>
            <a:chOff x="914400" y="1732950"/>
            <a:chExt cx="7316788" cy="2672550"/>
          </a:xfrm>
        </p:grpSpPr>
        <p:cxnSp>
          <p:nvCxnSpPr>
            <p:cNvPr id="11" name="Straight Connector 10"/>
            <p:cNvCxnSpPr>
              <a:cxnSpLocks/>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78507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or Main Idea-2">
    <p:bg>
      <p:bgPr>
        <a:gradFill>
          <a:gsLst>
            <a:gs pos="0">
              <a:schemeClr val="accent4">
                <a:lumMod val="63000"/>
                <a:lumOff val="37000"/>
              </a:schemeClr>
            </a:gs>
            <a:gs pos="76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80AB6B-E1DF-694D-666C-60D989EBBA83}"/>
              </a:ext>
            </a:extLst>
          </p:cNvPr>
          <p:cNvSpPr/>
          <p:nvPr userDrawn="1"/>
        </p:nvSpPr>
        <p:spPr>
          <a:xfrm>
            <a:off x="-27905" y="0"/>
            <a:ext cx="12192000" cy="6858000"/>
          </a:xfrm>
          <a:prstGeom prst="rect">
            <a:avLst/>
          </a:prstGeom>
          <a:solidFill>
            <a:srgbClr val="C95C3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dirty="0">
              <a:solidFill>
                <a:schemeClr val="bg1"/>
              </a:solidFill>
              <a:latin typeface="Franklin Gothic Demi Cond" panose="020B0706030402020204" pitchFamily="34" charset="0"/>
            </a:endParaRPr>
          </a:p>
        </p:txBody>
      </p:sp>
      <p:sp>
        <p:nvSpPr>
          <p:cNvPr id="8" name="Picture Placeholder 7">
            <a:extLst>
              <a:ext uri="{FF2B5EF4-FFF2-40B4-BE49-F238E27FC236}">
                <a16:creationId xmlns:a16="http://schemas.microsoft.com/office/drawing/2014/main" id="{DA1FD6F9-D212-2E42-B64E-F33E6A95F59D}"/>
              </a:ext>
            </a:extLst>
          </p:cNvPr>
          <p:cNvSpPr>
            <a:spLocks noGrp="1"/>
          </p:cNvSpPr>
          <p:nvPr>
            <p:ph type="pic" sz="quarter" idx="15"/>
          </p:nvPr>
        </p:nvSpPr>
        <p:spPr>
          <a:xfrm>
            <a:off x="0" y="0"/>
            <a:ext cx="12192000" cy="6858000"/>
          </a:xfrm>
        </p:spPr>
        <p:txBody>
          <a:bodyPr/>
          <a:lstStyle/>
          <a:p>
            <a:endParaRPr lang="en-US" dirty="0"/>
          </a:p>
        </p:txBody>
      </p:sp>
      <p:sp>
        <p:nvSpPr>
          <p:cNvPr id="2" name="Title 1"/>
          <p:cNvSpPr>
            <a:spLocks noGrp="1"/>
          </p:cNvSpPr>
          <p:nvPr>
            <p:ph type="title"/>
          </p:nvPr>
        </p:nvSpPr>
        <p:spPr>
          <a:xfrm>
            <a:off x="899673" y="1127050"/>
            <a:ext cx="5192783" cy="3555295"/>
          </a:xfrm>
        </p:spPr>
        <p:txBody>
          <a:bodyPr anchor="ctr"/>
          <a:lstStyle>
            <a:lvl1pPr>
              <a:defRPr sz="4200">
                <a:solidFill>
                  <a:schemeClr val="bg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899605" y="5024927"/>
            <a:ext cx="5192851" cy="1415772"/>
          </a:xfrm>
        </p:spPr>
        <p:txBody>
          <a:bodyPr>
            <a:noAutofit/>
          </a:bodyPr>
          <a:lstStyle>
            <a:lvl1pPr marL="0" indent="0">
              <a:lnSpc>
                <a:spcPct val="95000"/>
              </a:lnSpc>
              <a:spcAft>
                <a:spcPts val="0"/>
              </a:spcAft>
              <a:buFont typeface="Arial" panose="020B0604020202020204" pitchFamily="34" charset="0"/>
              <a:buChar char="​"/>
              <a:defRPr sz="2100" b="0" i="0">
                <a:solidFill>
                  <a:schemeClr val="bg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1" name="Straight Connector 10"/>
          <p:cNvCxnSpPr>
            <a:cxnSpLocks/>
          </p:cNvCxnSpPr>
          <p:nvPr userDrawn="1"/>
        </p:nvCxnSpPr>
        <p:spPr>
          <a:xfrm>
            <a:off x="904048" y="1009936"/>
            <a:ext cx="518840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06298" y="4802043"/>
            <a:ext cx="5161797"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 name="connsiteX0" fmla="*/ 0 w 4977"/>
              <a:gd name="connsiteY0" fmla="*/ 0 h 10000"/>
              <a:gd name="connsiteX1" fmla="*/ 486 w 4977"/>
              <a:gd name="connsiteY1" fmla="*/ 0 h 10000"/>
              <a:gd name="connsiteX2" fmla="*/ 621 w 4977"/>
              <a:gd name="connsiteY2" fmla="*/ 10000 h 10000"/>
              <a:gd name="connsiteX3" fmla="*/ 757 w 4977"/>
              <a:gd name="connsiteY3" fmla="*/ 0 h 10000"/>
              <a:gd name="connsiteX4" fmla="*/ 4977 w 497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 h="10000">
                <a:moveTo>
                  <a:pt x="0" y="0"/>
                </a:moveTo>
                <a:lnTo>
                  <a:pt x="486" y="0"/>
                </a:lnTo>
                <a:lnTo>
                  <a:pt x="621" y="10000"/>
                </a:lnTo>
                <a:cubicBezTo>
                  <a:pt x="666" y="6667"/>
                  <a:pt x="712" y="3333"/>
                  <a:pt x="757" y="0"/>
                </a:cubicBezTo>
                <a:lnTo>
                  <a:pt x="4977"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3676393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or Main Idea-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1508" y="1905001"/>
            <a:ext cx="10366800" cy="2225262"/>
          </a:xfrm>
        </p:spPr>
        <p:txBody>
          <a:bodyPr anchor="ctr"/>
          <a:lstStyle>
            <a:lvl1pPr>
              <a:lnSpc>
                <a:spcPct val="95000"/>
              </a:lnSpc>
              <a:defRPr sz="4200">
                <a:solidFill>
                  <a:schemeClr val="tx2"/>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911441" y="4620890"/>
            <a:ext cx="10369051" cy="1415772"/>
          </a:xfrm>
        </p:spPr>
        <p:txBody>
          <a:bodyPr>
            <a:noAutofit/>
          </a:bodyPr>
          <a:lstStyle>
            <a:lvl1pPr marL="0" indent="0">
              <a:lnSpc>
                <a:spcPct val="95000"/>
              </a:lnSpc>
              <a:spcAft>
                <a:spcPts val="0"/>
              </a:spcAft>
              <a:buFont typeface="Arial" panose="020B0604020202020204" pitchFamily="34" charset="0"/>
              <a:buChar char="​"/>
              <a:defRPr sz="2100" i="0">
                <a:solidFill>
                  <a:srgbClr val="C95C3A"/>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911508" y="1732950"/>
            <a:ext cx="10369051"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13999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1"/>
        </a:solidFill>
        <a:effectLst/>
      </p:bgPr>
    </p:bg>
    <p:spTree>
      <p:nvGrpSpPr>
        <p:cNvPr id="1" name=""/>
        <p:cNvGrpSpPr/>
        <p:nvPr/>
      </p:nvGrpSpPr>
      <p:grpSpPr>
        <a:xfrm>
          <a:off x="0" y="0"/>
          <a:ext cx="0" cy="0"/>
          <a:chOff x="0" y="0"/>
          <a:chExt cx="0" cy="0"/>
        </a:xfrm>
      </p:grpSpPr>
      <p:sp>
        <p:nvSpPr>
          <p:cNvPr id="25" name="TextBox 24"/>
          <p:cNvSpPr txBox="1"/>
          <p:nvPr userDrawn="1"/>
        </p:nvSpPr>
        <p:spPr>
          <a:xfrm>
            <a:off x="-1270000" y="2959100"/>
            <a:ext cx="65" cy="302390"/>
          </a:xfrm>
          <a:prstGeom prst="rect">
            <a:avLst/>
          </a:prstGeom>
          <a:noFill/>
        </p:spPr>
        <p:txBody>
          <a:bodyPr wrap="none" lIns="0" tIns="0" rIns="0" bIns="0" rtlCol="0">
            <a:spAutoFit/>
          </a:bodyPr>
          <a:lstStyle/>
          <a:p>
            <a:pPr>
              <a:lnSpc>
                <a:spcPct val="120000"/>
              </a:lnSpc>
            </a:pPr>
            <a:endParaRPr lang="en-US" sz="1800" dirty="0">
              <a:solidFill>
                <a:schemeClr val="tx2"/>
              </a:solidFill>
            </a:endParaRPr>
          </a:p>
        </p:txBody>
      </p:sp>
      <p:sp>
        <p:nvSpPr>
          <p:cNvPr id="37" name="Text Placeholder 31"/>
          <p:cNvSpPr>
            <a:spLocks noGrp="1"/>
          </p:cNvSpPr>
          <p:nvPr>
            <p:ph type="body" sz="quarter" idx="10"/>
          </p:nvPr>
        </p:nvSpPr>
        <p:spPr>
          <a:xfrm>
            <a:off x="8223684" y="2904236"/>
            <a:ext cx="3068713" cy="2746756"/>
          </a:xfrm>
        </p:spPr>
        <p:txBody>
          <a:bodyPr/>
          <a:lstStyle>
            <a:lvl1pPr marL="0" indent="0">
              <a:spcBef>
                <a:spcPts val="0"/>
              </a:spcBef>
              <a:spcAft>
                <a:spcPts val="0"/>
              </a:spcAft>
              <a:defRPr lang="en-US" sz="1700" i="0" dirty="0" smtClean="0">
                <a:solidFill>
                  <a:schemeClr val="tx1"/>
                </a:solidFill>
                <a:latin typeface="Franklin Gothic Demi Cond" panose="020B0706030402020204" pitchFamily="34" charset="0"/>
              </a:defRPr>
            </a:lvl1pPr>
            <a:lvl2pPr marL="0" indent="0">
              <a:lnSpc>
                <a:spcPct val="110000"/>
              </a:lnSpc>
              <a:spcBef>
                <a:spcPts val="0"/>
              </a:spcBef>
              <a:spcAft>
                <a:spcPts val="0"/>
              </a:spcAft>
              <a:buFont typeface="Arial" panose="020B0604020202020204" pitchFamily="34" charset="0"/>
              <a:buChar char="​"/>
              <a:defRPr sz="1500">
                <a:solidFill>
                  <a:schemeClr val="tx1"/>
                </a:solidFill>
              </a:defRPr>
            </a:lvl2pPr>
            <a:lvl3pPr marL="0" indent="0">
              <a:lnSpc>
                <a:spcPct val="110000"/>
              </a:lnSpc>
              <a:spcBef>
                <a:spcPts val="0"/>
              </a:spcBef>
              <a:spcAft>
                <a:spcPts val="0"/>
              </a:spcAft>
              <a:buFont typeface="Arial" panose="020B0604020202020204" pitchFamily="34" charset="0"/>
              <a:buChar char="​"/>
              <a:defRPr sz="1500">
                <a:solidFill>
                  <a:schemeClr val="tx1"/>
                </a:solidFill>
              </a:defRPr>
            </a:lvl3pPr>
            <a:lvl4pPr marL="0" indent="0">
              <a:lnSpc>
                <a:spcPct val="110000"/>
              </a:lnSpc>
              <a:spcBef>
                <a:spcPts val="0"/>
              </a:spcBef>
              <a:spcAft>
                <a:spcPts val="0"/>
              </a:spcAft>
              <a:buFont typeface="Arial" panose="020B0604020202020204" pitchFamily="34" charset="0"/>
              <a:buChar char="​"/>
              <a:defRPr sz="1500">
                <a:solidFill>
                  <a:schemeClr val="tx1"/>
                </a:solidFill>
              </a:defRPr>
            </a:lvl4pPr>
            <a:lvl5pPr marL="0" indent="0">
              <a:lnSpc>
                <a:spcPct val="110000"/>
              </a:lnSpc>
              <a:spcBef>
                <a:spcPts val="0"/>
              </a:spcBef>
              <a:spcAft>
                <a:spcPts val="0"/>
              </a:spcAft>
              <a:buFont typeface="Arial" panose="020B0604020202020204" pitchFamily="34" charset="0"/>
              <a:buChar char="​"/>
              <a:defRPr sz="15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902208" y="2940813"/>
            <a:ext cx="6117069" cy="2946231"/>
          </a:xfrm>
        </p:spPr>
        <p:txBody>
          <a:bodyPr/>
          <a:lstStyle>
            <a:lvl1pPr marL="0" algn="r" defTabSz="914400" rtl="0" eaLnBrk="1" latinLnBrk="0" hangingPunct="1">
              <a:lnSpc>
                <a:spcPct val="70000"/>
              </a:lnSpc>
              <a:buNone/>
              <a:defRPr lang="en-US" sz="7000" kern="1200" dirty="0" smtClean="0">
                <a:solidFill>
                  <a:schemeClr val="tx1"/>
                </a:solidFill>
                <a:latin typeface="Georgia" panose="02040502050405020303" pitchFamily="18" charset="0"/>
                <a:ea typeface="+mn-ea"/>
                <a:cs typeface="+mn-cs"/>
              </a:defRPr>
            </a:lvl1pPr>
            <a:lvl2pPr algn="r">
              <a:defRPr/>
            </a:lvl2pPr>
            <a:lvl3pPr algn="r">
              <a:defRPr/>
            </a:lvl3pPr>
            <a:lvl4pPr algn="r">
              <a:defRPr/>
            </a:lvl4pPr>
            <a:lvl5pPr algn="r">
              <a:defRPr/>
            </a:lvl5pPr>
          </a:lstStyle>
          <a:p>
            <a:pPr lvl="0"/>
            <a:r>
              <a:rPr lang="en-US" dirty="0"/>
              <a:t>Edit text</a:t>
            </a:r>
          </a:p>
        </p:txBody>
      </p:sp>
      <p:cxnSp>
        <p:nvCxnSpPr>
          <p:cNvPr id="6" name="Straight Connector 5"/>
          <p:cNvCxnSpPr/>
          <p:nvPr userDrawn="1"/>
        </p:nvCxnSpPr>
        <p:spPr>
          <a:xfrm>
            <a:off x="7640431" y="2769834"/>
            <a:ext cx="0" cy="288115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99E3085-A0AF-2F49-90EE-52FB15584E6C}"/>
              </a:ext>
            </a:extLst>
          </p:cNvPr>
          <p:cNvCxnSpPr/>
          <p:nvPr userDrawn="1"/>
        </p:nvCxnSpPr>
        <p:spPr>
          <a:xfrm>
            <a:off x="7684952" y="2769834"/>
            <a:ext cx="0" cy="288115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53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27" name="TextBox 26"/>
          <p:cNvSpPr txBox="1"/>
          <p:nvPr userDrawn="1"/>
        </p:nvSpPr>
        <p:spPr>
          <a:xfrm>
            <a:off x="10886832" y="6589188"/>
            <a:ext cx="390769" cy="123111"/>
          </a:xfrm>
          <a:prstGeom prst="rect">
            <a:avLst/>
          </a:prstGeom>
          <a:noFill/>
        </p:spPr>
        <p:txBody>
          <a:bodyPr wrap="square" lIns="0" tIns="0" rIns="0" bIns="0" rtlCol="0" anchor="b">
            <a:spAutoFit/>
          </a:bodyPr>
          <a:lstStyle/>
          <a:p>
            <a:pPr algn="r"/>
            <a:fld id="{12EB7FDA-3CFA-48E9-9A35-E50E94D3505F}" type="slidenum">
              <a:rPr lang="en-US" sz="800" smtClean="0">
                <a:solidFill>
                  <a:schemeClr val="tx2">
                    <a:lumMod val="60000"/>
                    <a:lumOff val="40000"/>
                  </a:schemeClr>
                </a:solidFill>
                <a:latin typeface="+mn-lt"/>
              </a:rPr>
              <a:pPr algn="r"/>
              <a:t>‹#›</a:t>
            </a:fld>
            <a:endParaRPr lang="en-US" sz="800" dirty="0">
              <a:solidFill>
                <a:schemeClr val="tx2">
                  <a:lumMod val="60000"/>
                  <a:lumOff val="40000"/>
                </a:schemeClr>
              </a:solidFill>
              <a:latin typeface="+mn-lt"/>
            </a:endParaRPr>
          </a:p>
        </p:txBody>
      </p:sp>
      <p:sp>
        <p:nvSpPr>
          <p:cNvPr id="28" name="Text Placeholder 10"/>
          <p:cNvSpPr>
            <a:spLocks noGrp="1"/>
          </p:cNvSpPr>
          <p:nvPr>
            <p:ph type="body" sz="quarter" idx="14" hasCustomPrompt="1"/>
          </p:nvPr>
        </p:nvSpPr>
        <p:spPr>
          <a:xfrm>
            <a:off x="914400" y="6577967"/>
            <a:ext cx="6705600" cy="134332"/>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grpSp>
        <p:nvGrpSpPr>
          <p:cNvPr id="2" name="Group 1"/>
          <p:cNvGrpSpPr/>
          <p:nvPr userDrawn="1"/>
        </p:nvGrpSpPr>
        <p:grpSpPr>
          <a:xfrm>
            <a:off x="0" y="1"/>
            <a:ext cx="12192000" cy="6908105"/>
            <a:chOff x="0" y="0"/>
            <a:chExt cx="9144000" cy="6908105"/>
          </a:xfrm>
        </p:grpSpPr>
        <p:grpSp>
          <p:nvGrpSpPr>
            <p:cNvPr id="30" name="Group 29"/>
            <p:cNvGrpSpPr/>
            <p:nvPr userDrawn="1"/>
          </p:nvGrpSpPr>
          <p:grpSpPr>
            <a:xfrm>
              <a:off x="0" y="0"/>
              <a:ext cx="9144000" cy="6858000"/>
              <a:chOff x="0" y="0"/>
              <a:chExt cx="9144000" cy="6858000"/>
            </a:xfrm>
            <a:solidFill>
              <a:schemeClr val="bg1">
                <a:lumMod val="95000"/>
              </a:schemeClr>
            </a:solidFill>
          </p:grpSpPr>
          <p:sp>
            <p:nvSpPr>
              <p:cNvPr id="46" name="Rectangle 45"/>
              <p:cNvSpPr>
                <a:spLocks noChangeAspect="1"/>
              </p:cNvSpPr>
              <p:nvPr/>
            </p:nvSpPr>
            <p:spPr>
              <a:xfrm>
                <a:off x="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26531"/>
                  </a:solidFill>
                </a:endParaRPr>
              </a:p>
            </p:txBody>
          </p:sp>
          <p:sp>
            <p:nvSpPr>
              <p:cNvPr id="47" name="Rectangle 46"/>
              <p:cNvSpPr>
                <a:spLocks noChangeAspect="1"/>
              </p:cNvSpPr>
              <p:nvPr/>
            </p:nvSpPr>
            <p:spPr>
              <a:xfrm>
                <a:off x="845820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26531"/>
                  </a:solidFill>
                </a:endParaRPr>
              </a:p>
            </p:txBody>
          </p:sp>
          <p:sp>
            <p:nvSpPr>
              <p:cNvPr id="48" name="Rectangle 47"/>
              <p:cNvSpPr>
                <a:spLocks noChangeAspect="1"/>
              </p:cNvSpPr>
              <p:nvPr/>
            </p:nvSpPr>
            <p:spPr>
              <a:xfrm>
                <a:off x="0" y="0"/>
                <a:ext cx="84582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26531"/>
                  </a:solidFill>
                </a:endParaRPr>
              </a:p>
            </p:txBody>
          </p:sp>
          <p:sp>
            <p:nvSpPr>
              <p:cNvPr id="49" name="Rectangle 48"/>
              <p:cNvSpPr>
                <a:spLocks noChangeAspect="1"/>
              </p:cNvSpPr>
              <p:nvPr/>
            </p:nvSpPr>
            <p:spPr>
              <a:xfrm>
                <a:off x="0" y="6172200"/>
                <a:ext cx="91440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26531"/>
                  </a:solidFill>
                </a:endParaRPr>
              </a:p>
            </p:txBody>
          </p:sp>
        </p:grpSp>
        <p:cxnSp>
          <p:nvCxnSpPr>
            <p:cNvPr id="31" name="Straight Connector 30"/>
            <p:cNvCxnSpPr/>
            <p:nvPr userDrawn="1"/>
          </p:nvCxnSpPr>
          <p:spPr>
            <a:xfrm flipV="1">
              <a:off x="6858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84582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p:cNvGrpSpPr/>
            <p:nvPr userDrawn="1"/>
          </p:nvGrpSpPr>
          <p:grpSpPr>
            <a:xfrm>
              <a:off x="5715000" y="0"/>
              <a:ext cx="457200" cy="6908105"/>
              <a:chOff x="2956470" y="50104"/>
              <a:chExt cx="457200" cy="6858001"/>
            </a:xfrm>
          </p:grpSpPr>
          <p:cxnSp>
            <p:nvCxnSpPr>
              <p:cNvPr id="44" name="Straight Connector 43"/>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userDrawn="1"/>
          </p:nvCxnSpPr>
          <p:spPr>
            <a:xfrm rot="5400000" flipV="1">
              <a:off x="4572000" y="-38862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0" y="1143000"/>
              <a:ext cx="9144000" cy="914400"/>
              <a:chOff x="0" y="1143000"/>
              <a:chExt cx="9144000" cy="914400"/>
            </a:xfrm>
          </p:grpSpPr>
          <p:cxnSp>
            <p:nvCxnSpPr>
              <p:cNvPr id="42" name="Straight Connector 41"/>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userDrawn="1"/>
          </p:nvGrpSpPr>
          <p:grpSpPr>
            <a:xfrm>
              <a:off x="0" y="2971800"/>
              <a:ext cx="9144000" cy="914400"/>
              <a:chOff x="0" y="1143000"/>
              <a:chExt cx="9144000" cy="914400"/>
            </a:xfrm>
          </p:grpSpPr>
          <p:cxnSp>
            <p:nvCxnSpPr>
              <p:cNvPr id="40" name="Straight Connector 39"/>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userDrawn="1"/>
          </p:nvGrpSpPr>
          <p:grpSpPr>
            <a:xfrm>
              <a:off x="0" y="4800602"/>
              <a:ext cx="9144000" cy="914400"/>
              <a:chOff x="0" y="1143000"/>
              <a:chExt cx="9144000" cy="914400"/>
            </a:xfrm>
          </p:grpSpPr>
          <p:cxnSp>
            <p:nvCxnSpPr>
              <p:cNvPr id="38" name="Straight Connector 37"/>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2971800" y="0"/>
              <a:ext cx="457200" cy="6908105"/>
              <a:chOff x="2956470" y="50104"/>
              <a:chExt cx="457200" cy="6858001"/>
            </a:xfrm>
          </p:grpSpPr>
          <p:cxnSp>
            <p:nvCxnSpPr>
              <p:cNvPr id="51" name="Straight Connector 50"/>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88860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530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OC or Numbered Lis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2157507" y="258983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30" name="Text Placeholder 29"/>
          <p:cNvSpPr>
            <a:spLocks noGrp="1"/>
          </p:cNvSpPr>
          <p:nvPr>
            <p:ph type="body" sz="quarter" idx="11" hasCustomPrompt="1"/>
          </p:nvPr>
        </p:nvSpPr>
        <p:spPr>
          <a:xfrm>
            <a:off x="914400" y="256638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dirty="0"/>
              <a:t>##</a:t>
            </a:r>
          </a:p>
        </p:txBody>
      </p:sp>
      <p:sp>
        <p:nvSpPr>
          <p:cNvPr id="94" name="Text Placeholder 3"/>
          <p:cNvSpPr>
            <a:spLocks noGrp="1"/>
          </p:cNvSpPr>
          <p:nvPr>
            <p:ph type="body" sz="half" idx="29" hasCustomPrompt="1"/>
          </p:nvPr>
        </p:nvSpPr>
        <p:spPr>
          <a:xfrm>
            <a:off x="2157507" y="3504241"/>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5" name="Text Placeholder 29"/>
          <p:cNvSpPr>
            <a:spLocks noGrp="1"/>
          </p:cNvSpPr>
          <p:nvPr>
            <p:ph type="body" sz="quarter" idx="30" hasCustomPrompt="1"/>
          </p:nvPr>
        </p:nvSpPr>
        <p:spPr>
          <a:xfrm>
            <a:off x="914400" y="3480794"/>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dirty="0"/>
              <a:t>##</a:t>
            </a:r>
          </a:p>
        </p:txBody>
      </p:sp>
      <p:sp>
        <p:nvSpPr>
          <p:cNvPr id="96" name="Text Placeholder 3"/>
          <p:cNvSpPr>
            <a:spLocks noGrp="1"/>
          </p:cNvSpPr>
          <p:nvPr>
            <p:ph type="body" sz="half" idx="31" hasCustomPrompt="1"/>
          </p:nvPr>
        </p:nvSpPr>
        <p:spPr>
          <a:xfrm>
            <a:off x="2157507" y="441864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7" name="Text Placeholder 29"/>
          <p:cNvSpPr>
            <a:spLocks noGrp="1"/>
          </p:cNvSpPr>
          <p:nvPr>
            <p:ph type="body" sz="quarter" idx="32" hasCustomPrompt="1"/>
          </p:nvPr>
        </p:nvSpPr>
        <p:spPr>
          <a:xfrm>
            <a:off x="914400" y="439519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dirty="0"/>
              <a:t>##</a:t>
            </a:r>
          </a:p>
        </p:txBody>
      </p:sp>
      <p:sp>
        <p:nvSpPr>
          <p:cNvPr id="98" name="Text Placeholder 3"/>
          <p:cNvSpPr>
            <a:spLocks noGrp="1"/>
          </p:cNvSpPr>
          <p:nvPr>
            <p:ph type="body" sz="half" idx="33" hasCustomPrompt="1"/>
          </p:nvPr>
        </p:nvSpPr>
        <p:spPr>
          <a:xfrm>
            <a:off x="7643907" y="258983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9" name="Text Placeholder 29"/>
          <p:cNvSpPr>
            <a:spLocks noGrp="1"/>
          </p:cNvSpPr>
          <p:nvPr>
            <p:ph type="body" sz="quarter" idx="34" hasCustomPrompt="1"/>
          </p:nvPr>
        </p:nvSpPr>
        <p:spPr>
          <a:xfrm>
            <a:off x="6400800" y="256638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dirty="0"/>
              <a:t>##</a:t>
            </a:r>
          </a:p>
        </p:txBody>
      </p:sp>
      <p:sp>
        <p:nvSpPr>
          <p:cNvPr id="100" name="Text Placeholder 3"/>
          <p:cNvSpPr>
            <a:spLocks noGrp="1"/>
          </p:cNvSpPr>
          <p:nvPr>
            <p:ph type="body" sz="half" idx="35" hasCustomPrompt="1"/>
          </p:nvPr>
        </p:nvSpPr>
        <p:spPr>
          <a:xfrm>
            <a:off x="7643907" y="3504241"/>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101" name="Text Placeholder 29"/>
          <p:cNvSpPr>
            <a:spLocks noGrp="1"/>
          </p:cNvSpPr>
          <p:nvPr>
            <p:ph type="body" sz="quarter" idx="36" hasCustomPrompt="1"/>
          </p:nvPr>
        </p:nvSpPr>
        <p:spPr>
          <a:xfrm>
            <a:off x="6400800" y="3480794"/>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dirty="0"/>
              <a:t>##</a:t>
            </a:r>
          </a:p>
        </p:txBody>
      </p:sp>
      <p:sp>
        <p:nvSpPr>
          <p:cNvPr id="102" name="Text Placeholder 3"/>
          <p:cNvSpPr>
            <a:spLocks noGrp="1"/>
          </p:cNvSpPr>
          <p:nvPr>
            <p:ph type="body" sz="half" idx="37" hasCustomPrompt="1"/>
          </p:nvPr>
        </p:nvSpPr>
        <p:spPr>
          <a:xfrm>
            <a:off x="7643907" y="4418646"/>
            <a:ext cx="3633693" cy="914399"/>
          </a:xfrm>
        </p:spPr>
        <p:txBody>
          <a:bodyPr anchor="t" anchorCtr="0">
            <a:noAutofit/>
          </a:bodyPr>
          <a:lstStyle>
            <a:lvl1pPr marL="0" indent="0">
              <a:lnSpc>
                <a:spcPts val="1700"/>
              </a:lnSpc>
              <a:buNone/>
              <a:defRPr sz="1600">
                <a:solidFill>
                  <a:schemeClr val="tx1"/>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103" name="Text Placeholder 29"/>
          <p:cNvSpPr>
            <a:spLocks noGrp="1"/>
          </p:cNvSpPr>
          <p:nvPr>
            <p:ph type="body" sz="quarter" idx="38" hasCustomPrompt="1"/>
          </p:nvPr>
        </p:nvSpPr>
        <p:spPr>
          <a:xfrm>
            <a:off x="6400800" y="4395199"/>
            <a:ext cx="1243107" cy="937839"/>
          </a:xfrm>
        </p:spPr>
        <p:txBody>
          <a:bodyPr anchor="t" anchorCtr="0">
            <a:noAutofit/>
          </a:bodyPr>
          <a:lstStyle>
            <a:lvl1pPr marL="0" indent="0">
              <a:lnSpc>
                <a:spcPct val="85000"/>
              </a:lnSpc>
              <a:spcBef>
                <a:spcPts val="0"/>
              </a:spcBef>
              <a:spcAft>
                <a:spcPts val="0"/>
              </a:spcAft>
              <a:buFontTx/>
              <a:buNone/>
              <a:defRPr sz="5000" i="0">
                <a:solidFill>
                  <a:schemeClr val="tx1"/>
                </a:solidFill>
                <a:latin typeface="Franklin Gothic Demi Cond" panose="020B0706030402020204" pitchFamily="34" charset="0"/>
              </a:defRPr>
            </a:lvl1pPr>
          </a:lstStyle>
          <a:p>
            <a:pPr lvl="0"/>
            <a:r>
              <a:rPr lang="en-US" dirty="0"/>
              <a:t>##</a:t>
            </a:r>
          </a:p>
        </p:txBody>
      </p:sp>
      <p:sp>
        <p:nvSpPr>
          <p:cNvPr id="15" name="Title 1">
            <a:extLst>
              <a:ext uri="{FF2B5EF4-FFF2-40B4-BE49-F238E27FC236}">
                <a16:creationId xmlns:a16="http://schemas.microsoft.com/office/drawing/2014/main" id="{C23B5B04-5E17-D640-81C3-D4B82468AE61}"/>
              </a:ext>
            </a:extLst>
          </p:cNvPr>
          <p:cNvSpPr>
            <a:spLocks noGrp="1"/>
          </p:cNvSpPr>
          <p:nvPr>
            <p:ph type="title" hasCustomPrompt="1"/>
          </p:nvPr>
        </p:nvSpPr>
        <p:spPr>
          <a:xfrm>
            <a:off x="914400" y="923084"/>
            <a:ext cx="10363200" cy="914402"/>
          </a:xfrm>
        </p:spPr>
        <p:txBody>
          <a:bodyPr/>
          <a:lstStyle>
            <a:lvl1pPr>
              <a:defRPr/>
            </a:lvl1pPr>
          </a:lstStyle>
          <a:p>
            <a:r>
              <a:rPr lang="en-US" dirty="0"/>
              <a:t>Click to edit master title style</a:t>
            </a:r>
          </a:p>
        </p:txBody>
      </p:sp>
      <p:sp>
        <p:nvSpPr>
          <p:cNvPr id="16" name="Text Placeholder 2">
            <a:extLst>
              <a:ext uri="{FF2B5EF4-FFF2-40B4-BE49-F238E27FC236}">
                <a16:creationId xmlns:a16="http://schemas.microsoft.com/office/drawing/2014/main" id="{A3D31BE0-CD3A-E04E-A7FB-DB5B5BA20F18}"/>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rgbClr val="C95C3A"/>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7" name="Straight Connector 16">
            <a:extLst>
              <a:ext uri="{FF2B5EF4-FFF2-40B4-BE49-F238E27FC236}">
                <a16:creationId xmlns:a16="http://schemas.microsoft.com/office/drawing/2014/main" id="{A90E21A4-2E8D-074F-9AC0-6CC72988CEF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51546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15" name="Content Placeholder 13"/>
          <p:cNvSpPr>
            <a:spLocks noGrp="1"/>
          </p:cNvSpPr>
          <p:nvPr>
            <p:ph sz="quarter" idx="15"/>
          </p:nvPr>
        </p:nvSpPr>
        <p:spPr>
          <a:xfrm>
            <a:off x="914400" y="2073443"/>
            <a:ext cx="4876800" cy="3657602"/>
          </a:xfrm>
        </p:spPr>
        <p:txBody>
          <a:bodyPr/>
          <a:lstStyle>
            <a:lvl1pPr>
              <a:defRPr>
                <a:solidFill>
                  <a:srgbClr val="C95C3A"/>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13"/>
          <p:cNvSpPr>
            <a:spLocks noGrp="1"/>
          </p:cNvSpPr>
          <p:nvPr>
            <p:ph sz="quarter" idx="16"/>
          </p:nvPr>
        </p:nvSpPr>
        <p:spPr>
          <a:xfrm>
            <a:off x="6400800" y="2073443"/>
            <a:ext cx="4876800" cy="3657602"/>
          </a:xfrm>
        </p:spPr>
        <p:txBody>
          <a:bodyPr/>
          <a:lstStyle>
            <a:lvl1pPr>
              <a:defRPr>
                <a:solidFill>
                  <a:srgbClr val="C95C3A"/>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10"/>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tx1"/>
                </a:solidFill>
                <a:latin typeface="+mn-lt"/>
              </a:defRPr>
            </a:lvl1pPr>
          </a:lstStyle>
          <a:p>
            <a:pPr lvl="0"/>
            <a:r>
              <a:rPr lang="en-US" dirty="0"/>
              <a:t>Click to insert source or footer information</a:t>
            </a:r>
          </a:p>
        </p:txBody>
      </p:sp>
      <p:sp>
        <p:nvSpPr>
          <p:cNvPr id="11" name="Title 1">
            <a:extLst>
              <a:ext uri="{FF2B5EF4-FFF2-40B4-BE49-F238E27FC236}">
                <a16:creationId xmlns:a16="http://schemas.microsoft.com/office/drawing/2014/main" id="{F7544534-439F-AC4D-8175-3A0054377E47}"/>
              </a:ext>
            </a:extLst>
          </p:cNvPr>
          <p:cNvSpPr>
            <a:spLocks noGrp="1"/>
          </p:cNvSpPr>
          <p:nvPr>
            <p:ph type="title" hasCustomPrompt="1"/>
          </p:nvPr>
        </p:nvSpPr>
        <p:spPr>
          <a:xfrm>
            <a:off x="914400" y="923084"/>
            <a:ext cx="10363200" cy="914402"/>
          </a:xfrm>
        </p:spPr>
        <p:txBody>
          <a:bodyPr/>
          <a:lstStyle>
            <a:lvl1pPr>
              <a:defRPr/>
            </a:lvl1pPr>
          </a:lstStyle>
          <a:p>
            <a:r>
              <a:rPr lang="en-US" dirty="0"/>
              <a:t>Click to edit master title style</a:t>
            </a:r>
          </a:p>
        </p:txBody>
      </p:sp>
      <p:sp>
        <p:nvSpPr>
          <p:cNvPr id="12" name="Text Placeholder 2">
            <a:extLst>
              <a:ext uri="{FF2B5EF4-FFF2-40B4-BE49-F238E27FC236}">
                <a16:creationId xmlns:a16="http://schemas.microsoft.com/office/drawing/2014/main" id="{709DF341-20B3-E346-8FF0-76CE642F7534}"/>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rgbClr val="C95C3A"/>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3" name="Straight Connector 12">
            <a:extLst>
              <a:ext uri="{FF2B5EF4-FFF2-40B4-BE49-F238E27FC236}">
                <a16:creationId xmlns:a16="http://schemas.microsoft.com/office/drawing/2014/main" id="{414430E6-55F7-9645-B1AD-7A36482991AF}"/>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53376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923084"/>
            <a:ext cx="10363200" cy="914402"/>
          </a:xfrm>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914400" y="2083443"/>
            <a:ext cx="6705600" cy="3619982"/>
          </a:xfrm>
        </p:spPr>
        <p:txBody>
          <a:bodyPr/>
          <a:lstStyle>
            <a:lvl1pPr>
              <a:defRPr>
                <a:solidFill>
                  <a:srgbClr val="C95C3A"/>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37"/>
          <p:cNvSpPr>
            <a:spLocks noGrp="1"/>
          </p:cNvSpPr>
          <p:nvPr>
            <p:ph sz="quarter" idx="17"/>
          </p:nvPr>
        </p:nvSpPr>
        <p:spPr>
          <a:xfrm>
            <a:off x="8229600" y="2083443"/>
            <a:ext cx="3048000" cy="3619982"/>
          </a:xfrm>
        </p:spPr>
        <p:txBody>
          <a:bodyPr/>
          <a:lstStyle>
            <a:lvl1pPr>
              <a:defRPr>
                <a:solidFill>
                  <a:srgbClr val="C95C3A"/>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Text Placeholder 2"/>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rgbClr val="C95C3A"/>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10">
            <a:extLst>
              <a:ext uri="{FF2B5EF4-FFF2-40B4-BE49-F238E27FC236}">
                <a16:creationId xmlns:a16="http://schemas.microsoft.com/office/drawing/2014/main" id="{2AC143F5-5835-FF41-B347-AE8DD6C232DB}"/>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tx1"/>
                </a:solidFill>
                <a:latin typeface="+mn-lt"/>
              </a:defRPr>
            </a:lvl1pPr>
          </a:lstStyle>
          <a:p>
            <a:pPr lvl="0"/>
            <a:r>
              <a:rPr lang="en-US" dirty="0"/>
              <a:t>Click to insert source or footer information</a:t>
            </a:r>
          </a:p>
        </p:txBody>
      </p:sp>
      <p:cxnSp>
        <p:nvCxnSpPr>
          <p:cNvPr id="9" name="Straight Connector 8">
            <a:extLst>
              <a:ext uri="{FF2B5EF4-FFF2-40B4-BE49-F238E27FC236}">
                <a16:creationId xmlns:a16="http://schemas.microsoft.com/office/drawing/2014/main" id="{27578496-797C-6A44-9F2A-6548E9769A5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09632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8" name="Content Placeholder 37"/>
          <p:cNvSpPr>
            <a:spLocks noGrp="1"/>
          </p:cNvSpPr>
          <p:nvPr>
            <p:ph sz="quarter" idx="15"/>
          </p:nvPr>
        </p:nvSpPr>
        <p:spPr>
          <a:xfrm>
            <a:off x="914400" y="2057400"/>
            <a:ext cx="3048000" cy="3657600"/>
          </a:xfrm>
        </p:spPr>
        <p:txBody>
          <a:bodyPr/>
          <a:lstStyle>
            <a:lvl1pPr>
              <a:defRPr>
                <a:solidFill>
                  <a:srgbClr val="C95C3A"/>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37"/>
          <p:cNvSpPr>
            <a:spLocks noGrp="1"/>
          </p:cNvSpPr>
          <p:nvPr>
            <p:ph sz="quarter" idx="17"/>
          </p:nvPr>
        </p:nvSpPr>
        <p:spPr>
          <a:xfrm>
            <a:off x="4572000" y="2057400"/>
            <a:ext cx="6705600" cy="3657600"/>
          </a:xfrm>
        </p:spPr>
        <p:txBody>
          <a:bodyPr/>
          <a:lstStyle>
            <a:lvl1pPr>
              <a:defRPr>
                <a:solidFill>
                  <a:srgbClr val="C95C3A"/>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0">
            <a:extLst>
              <a:ext uri="{FF2B5EF4-FFF2-40B4-BE49-F238E27FC236}">
                <a16:creationId xmlns:a16="http://schemas.microsoft.com/office/drawing/2014/main" id="{8B87FA64-9DF7-8D4F-AF09-1AB2C5A5FA73}"/>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tx1"/>
                </a:solidFill>
                <a:latin typeface="+mn-lt"/>
              </a:defRPr>
            </a:lvl1pPr>
          </a:lstStyle>
          <a:p>
            <a:pPr lvl="0"/>
            <a:r>
              <a:rPr lang="en-US" dirty="0"/>
              <a:t>Click to insert source or footer information</a:t>
            </a:r>
          </a:p>
        </p:txBody>
      </p:sp>
      <p:sp>
        <p:nvSpPr>
          <p:cNvPr id="9" name="Title 1">
            <a:extLst>
              <a:ext uri="{FF2B5EF4-FFF2-40B4-BE49-F238E27FC236}">
                <a16:creationId xmlns:a16="http://schemas.microsoft.com/office/drawing/2014/main" id="{7C2948ED-1B22-8845-A0B4-BB068DE3F660}"/>
              </a:ext>
            </a:extLst>
          </p:cNvPr>
          <p:cNvSpPr>
            <a:spLocks noGrp="1"/>
          </p:cNvSpPr>
          <p:nvPr>
            <p:ph type="title" hasCustomPrompt="1"/>
          </p:nvPr>
        </p:nvSpPr>
        <p:spPr>
          <a:xfrm>
            <a:off x="914400" y="923084"/>
            <a:ext cx="10363200" cy="914402"/>
          </a:xfrm>
        </p:spPr>
        <p:txBody>
          <a:bodyPr/>
          <a:lstStyle>
            <a:lvl1pPr>
              <a:defRPr/>
            </a:lvl1pPr>
          </a:lstStyle>
          <a:p>
            <a:r>
              <a:rPr lang="en-US" dirty="0"/>
              <a:t>Click to edit master title style</a:t>
            </a:r>
          </a:p>
        </p:txBody>
      </p:sp>
      <p:sp>
        <p:nvSpPr>
          <p:cNvPr id="10" name="Text Placeholder 2">
            <a:extLst>
              <a:ext uri="{FF2B5EF4-FFF2-40B4-BE49-F238E27FC236}">
                <a16:creationId xmlns:a16="http://schemas.microsoft.com/office/drawing/2014/main" id="{35BAACCF-3F9D-8B43-96E7-088709E24324}"/>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rgbClr val="C95C3A"/>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E530C6B5-36C4-2B45-81A5-1AEAF187248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75417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38" name="Content Placeholder 37"/>
          <p:cNvSpPr>
            <a:spLocks noGrp="1"/>
          </p:cNvSpPr>
          <p:nvPr>
            <p:ph sz="quarter" idx="15"/>
          </p:nvPr>
        </p:nvSpPr>
        <p:spPr>
          <a:xfrm>
            <a:off x="914400" y="2057400"/>
            <a:ext cx="3048000" cy="3657600"/>
          </a:xfrm>
        </p:spPr>
        <p:txBody>
          <a:bodyPr/>
          <a:lstStyle>
            <a:lvl1pPr>
              <a:defRPr>
                <a:solidFill>
                  <a:srgbClr val="C95C3A"/>
                </a:solidFill>
              </a:defRPr>
            </a:lvl1pPr>
            <a:lvl4pPr>
              <a:spcAft>
                <a:spcPts val="600"/>
              </a:spcAf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37"/>
          <p:cNvSpPr>
            <a:spLocks noGrp="1"/>
          </p:cNvSpPr>
          <p:nvPr>
            <p:ph sz="quarter" idx="16"/>
          </p:nvPr>
        </p:nvSpPr>
        <p:spPr>
          <a:xfrm>
            <a:off x="4572000" y="2057400"/>
            <a:ext cx="3048000" cy="3657600"/>
          </a:xfrm>
        </p:spPr>
        <p:txBody>
          <a:bodyPr/>
          <a:lstStyle>
            <a:lvl1pPr>
              <a:defRPr>
                <a:solidFill>
                  <a:srgbClr val="C95C3A"/>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37"/>
          <p:cNvSpPr>
            <a:spLocks noGrp="1"/>
          </p:cNvSpPr>
          <p:nvPr>
            <p:ph sz="quarter" idx="17"/>
          </p:nvPr>
        </p:nvSpPr>
        <p:spPr>
          <a:xfrm>
            <a:off x="8229600" y="2057400"/>
            <a:ext cx="3048000" cy="3657600"/>
          </a:xfrm>
        </p:spPr>
        <p:txBody>
          <a:bodyPr/>
          <a:lstStyle>
            <a:lvl1pPr>
              <a:defRPr>
                <a:solidFill>
                  <a:srgbClr val="C95C3A"/>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0">
            <a:extLst>
              <a:ext uri="{FF2B5EF4-FFF2-40B4-BE49-F238E27FC236}">
                <a16:creationId xmlns:a16="http://schemas.microsoft.com/office/drawing/2014/main" id="{0E5114E4-6AB8-AA4F-A8E8-C54E55AA61CF}"/>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tx1"/>
                </a:solidFill>
                <a:latin typeface="+mn-lt"/>
              </a:defRPr>
            </a:lvl1pPr>
          </a:lstStyle>
          <a:p>
            <a:pPr lvl="0"/>
            <a:r>
              <a:rPr lang="en-US" dirty="0"/>
              <a:t>Click to insert source or footer information</a:t>
            </a:r>
          </a:p>
        </p:txBody>
      </p:sp>
      <p:sp>
        <p:nvSpPr>
          <p:cNvPr id="10" name="Title 1">
            <a:extLst>
              <a:ext uri="{FF2B5EF4-FFF2-40B4-BE49-F238E27FC236}">
                <a16:creationId xmlns:a16="http://schemas.microsoft.com/office/drawing/2014/main" id="{00D43117-3128-D24E-806D-357156928FB9}"/>
              </a:ext>
            </a:extLst>
          </p:cNvPr>
          <p:cNvSpPr>
            <a:spLocks noGrp="1"/>
          </p:cNvSpPr>
          <p:nvPr>
            <p:ph type="title" hasCustomPrompt="1"/>
          </p:nvPr>
        </p:nvSpPr>
        <p:spPr>
          <a:xfrm>
            <a:off x="914400" y="923084"/>
            <a:ext cx="10363200" cy="914402"/>
          </a:xfrm>
        </p:spPr>
        <p:txBody>
          <a:bodyPr/>
          <a:lstStyle>
            <a:lvl1pPr>
              <a:defRPr/>
            </a:lvl1pPr>
          </a:lstStyle>
          <a:p>
            <a:r>
              <a:rPr lang="en-US" dirty="0"/>
              <a:t>Click to edit master title style</a:t>
            </a:r>
          </a:p>
        </p:txBody>
      </p:sp>
      <p:sp>
        <p:nvSpPr>
          <p:cNvPr id="11" name="Text Placeholder 2">
            <a:extLst>
              <a:ext uri="{FF2B5EF4-FFF2-40B4-BE49-F238E27FC236}">
                <a16:creationId xmlns:a16="http://schemas.microsoft.com/office/drawing/2014/main" id="{6030A223-6475-C340-ACC1-06799CD611C8}"/>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rgbClr val="C95C3A"/>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09C8E98D-8F15-4247-8D5D-7D5CD99265DE}"/>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87602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6ADF050F-4B96-8F47-9ED5-126B6BB4A7D2}"/>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tx1"/>
                </a:solidFill>
                <a:latin typeface="+mn-lt"/>
              </a:defRPr>
            </a:lvl1pPr>
          </a:lstStyle>
          <a:p>
            <a:pPr lvl="0"/>
            <a:r>
              <a:rPr lang="en-US" dirty="0"/>
              <a:t>Click to insert source or footer information</a:t>
            </a:r>
          </a:p>
        </p:txBody>
      </p:sp>
      <p:sp>
        <p:nvSpPr>
          <p:cNvPr id="7" name="Title 1">
            <a:extLst>
              <a:ext uri="{FF2B5EF4-FFF2-40B4-BE49-F238E27FC236}">
                <a16:creationId xmlns:a16="http://schemas.microsoft.com/office/drawing/2014/main" id="{9559F6DB-F72B-CD48-A567-A92CD37A8198}"/>
              </a:ext>
            </a:extLst>
          </p:cNvPr>
          <p:cNvSpPr>
            <a:spLocks noGrp="1"/>
          </p:cNvSpPr>
          <p:nvPr>
            <p:ph type="title" hasCustomPrompt="1"/>
          </p:nvPr>
        </p:nvSpPr>
        <p:spPr>
          <a:xfrm>
            <a:off x="914400" y="923084"/>
            <a:ext cx="10363200" cy="914402"/>
          </a:xfrm>
        </p:spPr>
        <p:txBody>
          <a:bodyPr/>
          <a:lstStyle>
            <a:lvl1pPr>
              <a:defRPr/>
            </a:lvl1pPr>
          </a:lstStyle>
          <a:p>
            <a:r>
              <a:rPr lang="en-US" dirty="0"/>
              <a:t>Click to edit master title style</a:t>
            </a:r>
          </a:p>
        </p:txBody>
      </p:sp>
      <p:sp>
        <p:nvSpPr>
          <p:cNvPr id="9" name="Text Placeholder 2">
            <a:extLst>
              <a:ext uri="{FF2B5EF4-FFF2-40B4-BE49-F238E27FC236}">
                <a16:creationId xmlns:a16="http://schemas.microsoft.com/office/drawing/2014/main" id="{3ACC2408-BEEC-F148-B9BC-F196717E8C05}"/>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rgbClr val="C95C3A"/>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0" name="Straight Connector 9">
            <a:extLst>
              <a:ext uri="{FF2B5EF4-FFF2-40B4-BE49-F238E27FC236}">
                <a16:creationId xmlns:a16="http://schemas.microsoft.com/office/drawing/2014/main" id="{6F0E6F19-B158-8F4A-A1E8-F43562F62F56}"/>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7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4" name="Chart Placeholder 3"/>
          <p:cNvSpPr>
            <a:spLocks noGrp="1"/>
          </p:cNvSpPr>
          <p:nvPr userDrawn="1">
            <p:ph type="chart" sz="quarter" idx="29" hasCustomPrompt="1"/>
          </p:nvPr>
        </p:nvSpPr>
        <p:spPr>
          <a:xfrm>
            <a:off x="914400" y="2057400"/>
            <a:ext cx="10363200" cy="4000500"/>
          </a:xfrm>
        </p:spPr>
        <p:txBody>
          <a:bodyPr/>
          <a:lstStyle>
            <a:lvl1pPr algn="ctr">
              <a:defRPr>
                <a:solidFill>
                  <a:schemeClr val="bg1"/>
                </a:solidFill>
              </a:defRPr>
            </a:lvl1pPr>
          </a:lstStyle>
          <a:p>
            <a:r>
              <a:rPr lang="en-US" dirty="0"/>
              <a:t>Click to insert chart from template</a:t>
            </a:r>
          </a:p>
        </p:txBody>
      </p:sp>
      <p:sp>
        <p:nvSpPr>
          <p:cNvPr id="7" name="Text Placeholder 10">
            <a:extLst>
              <a:ext uri="{FF2B5EF4-FFF2-40B4-BE49-F238E27FC236}">
                <a16:creationId xmlns:a16="http://schemas.microsoft.com/office/drawing/2014/main" id="{2D528D74-618E-334B-87B7-D7EDA262D7C7}"/>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tx1"/>
                </a:solidFill>
                <a:latin typeface="+mn-lt"/>
              </a:defRPr>
            </a:lvl1pPr>
          </a:lstStyle>
          <a:p>
            <a:pPr lvl="0"/>
            <a:r>
              <a:rPr lang="en-US" dirty="0"/>
              <a:t>Click to insert source or footer information</a:t>
            </a:r>
          </a:p>
        </p:txBody>
      </p:sp>
      <p:sp>
        <p:nvSpPr>
          <p:cNvPr id="9" name="Title 1">
            <a:extLst>
              <a:ext uri="{FF2B5EF4-FFF2-40B4-BE49-F238E27FC236}">
                <a16:creationId xmlns:a16="http://schemas.microsoft.com/office/drawing/2014/main" id="{CB7DC360-7098-D941-A67E-D28011BF65DD}"/>
              </a:ext>
            </a:extLst>
          </p:cNvPr>
          <p:cNvSpPr>
            <a:spLocks noGrp="1"/>
          </p:cNvSpPr>
          <p:nvPr>
            <p:ph type="title" hasCustomPrompt="1"/>
          </p:nvPr>
        </p:nvSpPr>
        <p:spPr>
          <a:xfrm>
            <a:off x="914400" y="923084"/>
            <a:ext cx="10363200" cy="914402"/>
          </a:xfrm>
        </p:spPr>
        <p:txBody>
          <a:bodyPr/>
          <a:lstStyle>
            <a:lvl1pPr>
              <a:defRPr/>
            </a:lvl1pPr>
          </a:lstStyle>
          <a:p>
            <a:r>
              <a:rPr lang="en-US" dirty="0"/>
              <a:t>Click to edit master title style</a:t>
            </a:r>
          </a:p>
        </p:txBody>
      </p:sp>
      <p:sp>
        <p:nvSpPr>
          <p:cNvPr id="10" name="Text Placeholder 2">
            <a:extLst>
              <a:ext uri="{FF2B5EF4-FFF2-40B4-BE49-F238E27FC236}">
                <a16:creationId xmlns:a16="http://schemas.microsoft.com/office/drawing/2014/main" id="{5745434D-4ACA-7B4C-A494-98A8512F0FAB}"/>
              </a:ext>
            </a:extLst>
          </p:cNvPr>
          <p:cNvSpPr>
            <a:spLocks noGrp="1"/>
          </p:cNvSpPr>
          <p:nvPr>
            <p:ph type="body" idx="28" hasCustomPrompt="1"/>
          </p:nvPr>
        </p:nvSpPr>
        <p:spPr>
          <a:xfrm>
            <a:off x="914400" y="482708"/>
            <a:ext cx="10363200" cy="451948"/>
          </a:xfrm>
        </p:spPr>
        <p:txBody>
          <a:bodyPr anchor="t"/>
          <a:lstStyle>
            <a:lvl1pPr marL="0" indent="0" algn="ctr">
              <a:lnSpc>
                <a:spcPct val="85000"/>
              </a:lnSpc>
              <a:spcBef>
                <a:spcPts val="0"/>
              </a:spcBef>
              <a:spcAft>
                <a:spcPts val="0"/>
              </a:spcAft>
              <a:buNone/>
              <a:defRPr sz="1700" b="0" i="0">
                <a:solidFill>
                  <a:srgbClr val="C95C3A"/>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36BFCA18-7E9E-E74A-833D-B47F23A04116}"/>
              </a:ext>
            </a:extLst>
          </p:cNvPr>
          <p:cNvCxnSpPr>
            <a:cxnSpLocks/>
          </p:cNvCxnSpPr>
          <p:nvPr userDrawn="1"/>
        </p:nvCxnSpPr>
        <p:spPr>
          <a:xfrm>
            <a:off x="2199190" y="798654"/>
            <a:ext cx="779362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301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75D0418A-ADC7-7C49-8916-57C1A6D29FF8}"/>
              </a:ext>
            </a:extLst>
          </p:cNvPr>
          <p:cNvSpPr>
            <a:spLocks noGrp="1"/>
          </p:cNvSpPr>
          <p:nvPr>
            <p:ph type="body" sz="quarter" idx="14" hasCustomPrompt="1"/>
          </p:nvPr>
        </p:nvSpPr>
        <p:spPr>
          <a:xfrm>
            <a:off x="914400" y="6428256"/>
            <a:ext cx="6705600" cy="167931"/>
          </a:xfrm>
        </p:spPr>
        <p:txBody>
          <a:bodyPr wrap="square" anchor="b">
            <a:spAutoFit/>
          </a:bodyPr>
          <a:lstStyle>
            <a:lvl1pPr>
              <a:defRPr sz="1000" i="0" baseline="0">
                <a:solidFill>
                  <a:schemeClr val="tx1"/>
                </a:solidFill>
                <a:latin typeface="+mn-lt"/>
              </a:defRPr>
            </a:lvl1pPr>
          </a:lstStyle>
          <a:p>
            <a:pPr lvl="0"/>
            <a:r>
              <a:rPr lang="en-US" dirty="0"/>
              <a:t>Click to insert source or footer information</a:t>
            </a:r>
          </a:p>
        </p:txBody>
      </p:sp>
    </p:spTree>
    <p:extLst>
      <p:ext uri="{BB962C8B-B14F-4D97-AF65-F5344CB8AC3E}">
        <p14:creationId xmlns:p14="http://schemas.microsoft.com/office/powerpoint/2010/main" val="2902820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668437"/>
            <a:ext cx="10363200" cy="914402"/>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914400" y="1782501"/>
            <a:ext cx="10363200" cy="44019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377729712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5" r:id="rId3"/>
    <p:sldLayoutId id="2147483652" r:id="rId4"/>
    <p:sldLayoutId id="2147483654" r:id="rId5"/>
    <p:sldLayoutId id="2147483651" r:id="rId6"/>
    <p:sldLayoutId id="2147483659" r:id="rId7"/>
    <p:sldLayoutId id="2147483660" r:id="rId8"/>
    <p:sldLayoutId id="2147483661" r:id="rId9"/>
    <p:sldLayoutId id="2147483665" r:id="rId10"/>
    <p:sldLayoutId id="2147483666" r:id="rId11"/>
    <p:sldLayoutId id="2147483663" r:id="rId12"/>
    <p:sldLayoutId id="2147483664" r:id="rId13"/>
    <p:sldLayoutId id="2147483656" r:id="rId14"/>
    <p:sldLayoutId id="2147483667" r:id="rId15"/>
  </p:sldLayoutIdLst>
  <p:hf sldNum="0" hdr="0" dt="0"/>
  <p:txStyles>
    <p:titleStyle>
      <a:lvl1pPr algn="ctr" defTabSz="914400" rtl="0" eaLnBrk="1" latinLnBrk="0" hangingPunct="1">
        <a:lnSpc>
          <a:spcPct val="85000"/>
        </a:lnSpc>
        <a:spcBef>
          <a:spcPct val="0"/>
        </a:spcBef>
        <a:buNone/>
        <a:defRPr sz="4000" b="1" kern="1200">
          <a:solidFill>
            <a:schemeClr val="tx1"/>
          </a:solidFill>
          <a:latin typeface="+mj-lt"/>
          <a:ea typeface="+mj-ea"/>
          <a:cs typeface="+mj-cs"/>
        </a:defRPr>
      </a:lvl1pPr>
    </p:titleStyle>
    <p:body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2400" b="0" i="1" kern="1200">
          <a:solidFill>
            <a:srgbClr val="C95C3A"/>
          </a:solidFill>
          <a:latin typeface="Georgia" panose="02040502050405020303" pitchFamily="18"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2pPr>
      <a:lvl3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n-lt"/>
          <a:ea typeface="+mn-ea"/>
          <a:cs typeface="+mn-cs"/>
        </a:defRPr>
      </a:lvl3pPr>
      <a:lvl4pPr marL="169863" indent="-169863" algn="l" defTabSz="914400" rtl="0" eaLnBrk="1" latinLnBrk="0" hangingPunct="1">
        <a:lnSpc>
          <a:spcPct val="100000"/>
        </a:lnSpc>
        <a:spcBef>
          <a:spcPts val="0"/>
        </a:spcBef>
        <a:spcAft>
          <a:spcPts val="600"/>
        </a:spcAft>
        <a:buFont typeface="Wingdings" panose="05000000000000000000" pitchFamily="2" charset="2"/>
        <a:buChar char="§"/>
        <a:defRPr sz="1500" kern="1200">
          <a:solidFill>
            <a:schemeClr val="tx1"/>
          </a:solidFill>
          <a:latin typeface="+mn-lt"/>
          <a:ea typeface="+mn-ea"/>
          <a:cs typeface="+mn-cs"/>
        </a:defRPr>
      </a:lvl4pPr>
      <a:lvl5pPr marL="346075" indent="-176213" algn="l" defTabSz="914400" rtl="0" eaLnBrk="1" latinLnBrk="0" hangingPunct="1">
        <a:lnSpc>
          <a:spcPct val="100000"/>
        </a:lnSpc>
        <a:spcBef>
          <a:spcPts val="0"/>
        </a:spcBef>
        <a:spcAft>
          <a:spcPts val="600"/>
        </a:spcAft>
        <a:buFont typeface="Wingdings" panose="05000000000000000000" pitchFamily="2" charset="2"/>
        <a:buChar char="§"/>
        <a:defRPr sz="1500" kern="1200">
          <a:solidFill>
            <a:schemeClr val="tx1"/>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500" b="1" kern="1200">
          <a:solidFill>
            <a:schemeClr val="tx1"/>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500" kern="1200">
          <a:solidFill>
            <a:schemeClr val="tx1"/>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F26B43"/>
          </p15:clr>
        </p15:guide>
        <p15:guide id="2" pos="7104" userDrawn="1">
          <p15:clr>
            <a:srgbClr val="F26B43"/>
          </p15:clr>
        </p15:guide>
        <p15:guide id="3" orient="horz" pos="3912" userDrawn="1">
          <p15:clr>
            <a:srgbClr val="F26B43"/>
          </p15:clr>
        </p15:guide>
        <p15:guide id="4"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15.tm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14.tmp"/><Relationship Id="rId2" Type="http://schemas.openxmlformats.org/officeDocument/2006/relationships/notesSlide" Target="../notesSlides/notesSlide11.xml"/><Relationship Id="rId16" Type="http://schemas.openxmlformats.org/officeDocument/2006/relationships/image" Target="../media/image13.png"/><Relationship Id="rId1" Type="http://schemas.openxmlformats.org/officeDocument/2006/relationships/slideLayout" Target="../slideLayouts/slideLayout1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9.tmp"/><Relationship Id="rId4" Type="http://schemas.openxmlformats.org/officeDocument/2006/relationships/image" Target="../media/image8.jpe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2.xml"/><Relationship Id="rId16"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9.tmp"/><Relationship Id="rId4" Type="http://schemas.openxmlformats.org/officeDocument/2006/relationships/image" Target="../media/image8.jpeg"/><Relationship Id="rId9" Type="http://schemas.openxmlformats.org/officeDocument/2006/relationships/image" Target="../media/image12.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1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4.png"/><Relationship Id="rId12" Type="http://schemas.openxmlformats.org/officeDocument/2006/relationships/image" Target="../media/image27.png"/><Relationship Id="rId17" Type="http://schemas.openxmlformats.org/officeDocument/2006/relationships/image" Target="../media/image30.png"/><Relationship Id="rId2" Type="http://schemas.openxmlformats.org/officeDocument/2006/relationships/notesSlide" Target="../notesSlides/notesSlide13.xml"/><Relationship Id="rId16" Type="http://schemas.openxmlformats.org/officeDocument/2006/relationships/image" Target="../media/image21.tmp"/><Relationship Id="rId20" Type="http://schemas.openxmlformats.org/officeDocument/2006/relationships/image" Target="../media/image24.jpeg"/><Relationship Id="rId1" Type="http://schemas.openxmlformats.org/officeDocument/2006/relationships/slideLayout" Target="../slideLayouts/slideLayout1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9.tmp"/><Relationship Id="rId19" Type="http://schemas.openxmlformats.org/officeDocument/2006/relationships/image" Target="../media/image23.png"/><Relationship Id="rId4" Type="http://schemas.openxmlformats.org/officeDocument/2006/relationships/image" Target="../media/image8.jpeg"/><Relationship Id="rId9" Type="http://schemas.openxmlformats.org/officeDocument/2006/relationships/image" Target="../media/image26.png"/><Relationship Id="rId1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8.png"/><Relationship Id="rId18"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24.png"/><Relationship Id="rId12" Type="http://schemas.openxmlformats.org/officeDocument/2006/relationships/image" Target="../media/image27.png"/><Relationship Id="rId17"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9.tmp"/><Relationship Id="rId19" Type="http://schemas.openxmlformats.org/officeDocument/2006/relationships/image" Target="../media/image32.gif"/><Relationship Id="rId4" Type="http://schemas.openxmlformats.org/officeDocument/2006/relationships/image" Target="../media/image8.jpeg"/><Relationship Id="rId9" Type="http://schemas.openxmlformats.org/officeDocument/2006/relationships/image" Target="../media/image35.png"/><Relationship Id="rId1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4.png"/><Relationship Id="rId12" Type="http://schemas.openxmlformats.org/officeDocument/2006/relationships/image" Target="../media/image27.png"/><Relationship Id="rId17"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38.png"/><Relationship Id="rId1" Type="http://schemas.openxmlformats.org/officeDocument/2006/relationships/slideLayout" Target="../slideLayouts/slideLayout1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9.tmp"/><Relationship Id="rId4" Type="http://schemas.openxmlformats.org/officeDocument/2006/relationships/image" Target="../media/image8.jpeg"/><Relationship Id="rId9" Type="http://schemas.openxmlformats.org/officeDocument/2006/relationships/image" Target="../media/image36.png"/><Relationship Id="rId1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7.png"/><Relationship Id="rId3" Type="http://schemas.openxmlformats.org/officeDocument/2006/relationships/image" Target="../media/image6.png"/><Relationship Id="rId7" Type="http://schemas.openxmlformats.org/officeDocument/2006/relationships/image" Target="../media/image24.png"/><Relationship Id="rId12"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9.tmp"/><Relationship Id="rId4" Type="http://schemas.openxmlformats.org/officeDocument/2006/relationships/image" Target="../media/image8.jpeg"/><Relationship Id="rId9" Type="http://schemas.openxmlformats.org/officeDocument/2006/relationships/image" Target="../media/image45.png"/><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18" Type="http://schemas.openxmlformats.org/officeDocument/2006/relationships/image" Target="../media/image41.tmp"/><Relationship Id="rId3" Type="http://schemas.openxmlformats.org/officeDocument/2006/relationships/image" Target="../media/image40.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43.png"/><Relationship Id="rId2" Type="http://schemas.openxmlformats.org/officeDocument/2006/relationships/notesSlide" Target="../notesSlides/notesSlide17.xml"/><Relationship Id="rId16" Type="http://schemas.openxmlformats.org/officeDocument/2006/relationships/image" Target="../media/image18.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9.tmp"/><Relationship Id="rId5" Type="http://schemas.openxmlformats.org/officeDocument/2006/relationships/image" Target="../media/image8.jpeg"/><Relationship Id="rId15" Type="http://schemas.openxmlformats.org/officeDocument/2006/relationships/image" Target="../media/image17.png"/><Relationship Id="rId10" Type="http://schemas.openxmlformats.org/officeDocument/2006/relationships/image" Target="../media/image42.png"/><Relationship Id="rId19" Type="http://schemas.openxmlformats.org/officeDocument/2006/relationships/image" Target="../media/image42.tmp"/><Relationship Id="rId4" Type="http://schemas.openxmlformats.org/officeDocument/2006/relationships/image" Target="../media/image6.png"/><Relationship Id="rId9" Type="http://schemas.openxmlformats.org/officeDocument/2006/relationships/image" Target="../media/image48.png"/><Relationship Id="rId1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18" Type="http://schemas.openxmlformats.org/officeDocument/2006/relationships/image" Target="../media/image45.tmp"/><Relationship Id="rId3" Type="http://schemas.openxmlformats.org/officeDocument/2006/relationships/image" Target="../media/image43.tmp"/><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44.png"/><Relationship Id="rId2" Type="http://schemas.openxmlformats.org/officeDocument/2006/relationships/notesSlide" Target="../notesSlides/notesSlide18.xml"/><Relationship Id="rId16" Type="http://schemas.openxmlformats.org/officeDocument/2006/relationships/image" Target="../media/image18.png"/><Relationship Id="rId20" Type="http://schemas.openxmlformats.org/officeDocument/2006/relationships/image" Target="../media/image51.png"/><Relationship Id="rId1" Type="http://schemas.openxmlformats.org/officeDocument/2006/relationships/slideLayout" Target="../slideLayouts/slideLayout15.xml"/><Relationship Id="rId6" Type="http://schemas.openxmlformats.org/officeDocument/2006/relationships/image" Target="../media/image8.png"/><Relationship Id="rId11" Type="http://schemas.openxmlformats.org/officeDocument/2006/relationships/image" Target="../media/image9.tmp"/><Relationship Id="rId5" Type="http://schemas.openxmlformats.org/officeDocument/2006/relationships/image" Target="../media/image8.jpeg"/><Relationship Id="rId15" Type="http://schemas.openxmlformats.org/officeDocument/2006/relationships/image" Target="../media/image17.png"/><Relationship Id="rId10" Type="http://schemas.openxmlformats.org/officeDocument/2006/relationships/image" Target="../media/image50.png"/><Relationship Id="rId19" Type="http://schemas.openxmlformats.org/officeDocument/2006/relationships/image" Target="../media/image46.tmp"/><Relationship Id="rId4" Type="http://schemas.openxmlformats.org/officeDocument/2006/relationships/image" Target="../media/image6.png"/><Relationship Id="rId9" Type="http://schemas.openxmlformats.org/officeDocument/2006/relationships/image" Target="../media/image49.png"/><Relationship Id="rId1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52.tmp"/><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4.png"/><Relationship Id="rId4" Type="http://schemas.openxmlformats.org/officeDocument/2006/relationships/image" Target="../media/image53.tm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59.tmp"/><Relationship Id="rId13" Type="http://schemas.openxmlformats.org/officeDocument/2006/relationships/image" Target="../media/image62.tmp"/><Relationship Id="rId3" Type="http://schemas.openxmlformats.org/officeDocument/2006/relationships/image" Target="../media/image56.tmp"/><Relationship Id="rId7" Type="http://schemas.openxmlformats.org/officeDocument/2006/relationships/image" Target="../media/image58.tmp"/><Relationship Id="rId12" Type="http://schemas.openxmlformats.org/officeDocument/2006/relationships/image" Target="../media/image61.tmp"/><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55.png"/><Relationship Id="rId11" Type="http://schemas.openxmlformats.org/officeDocument/2006/relationships/image" Target="../media/image66.png"/><Relationship Id="rId5" Type="http://schemas.openxmlformats.org/officeDocument/2006/relationships/image" Target="../media/image54.png"/><Relationship Id="rId10" Type="http://schemas.openxmlformats.org/officeDocument/2006/relationships/image" Target="../media/image65.png"/><Relationship Id="rId4" Type="http://schemas.openxmlformats.org/officeDocument/2006/relationships/image" Target="../media/image57.tmp"/><Relationship Id="rId9" Type="http://schemas.openxmlformats.org/officeDocument/2006/relationships/image" Target="../media/image60.png"/><Relationship Id="rId1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8.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7.png"/><Relationship Id="rId2" Type="http://schemas.openxmlformats.org/officeDocument/2006/relationships/notesSlide" Target="../notesSlides/notesSlide21.xml"/><Relationship Id="rId16" Type="http://schemas.openxmlformats.org/officeDocument/2006/relationships/image" Target="../media/image81.png"/><Relationship Id="rId1" Type="http://schemas.openxmlformats.org/officeDocument/2006/relationships/slideLayout" Target="../slideLayouts/slideLayout15.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png"/><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image" Target="../media/image8.jpeg"/><Relationship Id="rId9" Type="http://schemas.openxmlformats.org/officeDocument/2006/relationships/image" Target="../media/image9.tmp"/><Relationship Id="rId14" Type="http://schemas.openxmlformats.org/officeDocument/2006/relationships/image" Target="../media/image79.png"/></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3" Type="http://schemas.openxmlformats.org/officeDocument/2006/relationships/image" Target="../media/image70.png"/><Relationship Id="rId7" Type="http://schemas.openxmlformats.org/officeDocument/2006/relationships/image" Target="../media/image84.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22.xml"/><Relationship Id="rId16" Type="http://schemas.openxmlformats.org/officeDocument/2006/relationships/image" Target="../media/image92.png"/><Relationship Id="rId1" Type="http://schemas.openxmlformats.org/officeDocument/2006/relationships/slideLayout" Target="../slideLayouts/slideLayout15.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jpeg"/><Relationship Id="rId9" Type="http://schemas.openxmlformats.org/officeDocument/2006/relationships/image" Target="../media/image9.tmp"/><Relationship Id="rId14"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64.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69.png"/><Relationship Id="rId11" Type="http://schemas.openxmlformats.org/officeDocument/2006/relationships/image" Target="../media/image98.png"/><Relationship Id="rId5" Type="http://schemas.openxmlformats.org/officeDocument/2006/relationships/image" Target="../media/image68.png"/><Relationship Id="rId10" Type="http://schemas.openxmlformats.org/officeDocument/2006/relationships/image" Target="../media/image97.png"/><Relationship Id="rId4" Type="http://schemas.openxmlformats.org/officeDocument/2006/relationships/image" Target="../media/image67.png"/><Relationship Id="rId9" Type="http://schemas.openxmlformats.org/officeDocument/2006/relationships/image" Target="../media/image96.png"/><Relationship Id="rId14" Type="http://schemas.openxmlformats.org/officeDocument/2006/relationships/image" Target="../media/image101.png"/></Relationships>
</file>

<file path=ppt/slides/_rels/slide24.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6.jpe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3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9.xml"/><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3500" dirty="0"/>
              <a:t>We are happy to present -</a:t>
            </a:r>
            <a:r>
              <a:rPr lang="en-US" dirty="0"/>
              <a:t>  </a:t>
            </a:r>
            <a:br>
              <a:rPr lang="en-US" dirty="0"/>
            </a:br>
            <a:r>
              <a:rPr lang="en-US" dirty="0"/>
              <a:t>Assessment of non-native pronunciation</a:t>
            </a:r>
          </a:p>
        </p:txBody>
      </p:sp>
      <p:sp>
        <p:nvSpPr>
          <p:cNvPr id="9" name="Text Placeholder 8"/>
          <p:cNvSpPr>
            <a:spLocks noGrp="1"/>
          </p:cNvSpPr>
          <p:nvPr>
            <p:ph type="body" sz="quarter" idx="14"/>
          </p:nvPr>
        </p:nvSpPr>
        <p:spPr/>
        <p:txBody>
          <a:bodyPr/>
          <a:lstStyle/>
          <a:p>
            <a:r>
              <a:rPr lang="en-US" sz="3000" dirty="0">
                <a:solidFill>
                  <a:schemeClr val="tx1"/>
                </a:solidFill>
              </a:rPr>
              <a:t>Advanced Deep Learning Project by - </a:t>
            </a:r>
          </a:p>
          <a:p>
            <a:pPr lvl="1"/>
            <a:r>
              <a:rPr lang="en-US" sz="2500" b="1" dirty="0">
                <a:solidFill>
                  <a:schemeClr val="tx1"/>
                </a:solidFill>
              </a:rPr>
              <a:t>Group -2 </a:t>
            </a:r>
          </a:p>
          <a:p>
            <a:pPr lvl="1"/>
            <a:r>
              <a:rPr lang="en-US" sz="2500" b="1" dirty="0">
                <a:solidFill>
                  <a:schemeClr val="tx1"/>
                </a:solidFill>
              </a:rPr>
              <a:t>Ram Charan, Rechita, Ram, Surya</a:t>
            </a:r>
          </a:p>
        </p:txBody>
      </p:sp>
      <p:pic>
        <p:nvPicPr>
          <p:cNvPr id="11" name="Picture 10">
            <a:extLst>
              <a:ext uri="{FF2B5EF4-FFF2-40B4-BE49-F238E27FC236}">
                <a16:creationId xmlns:a16="http://schemas.microsoft.com/office/drawing/2014/main" id="{583EF3AA-C5AC-9E4F-87B2-F0A90D2DA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673" y="598371"/>
            <a:ext cx="5500718" cy="956647"/>
          </a:xfrm>
          <a:prstGeom prst="rect">
            <a:avLst/>
          </a:prstGeom>
        </p:spPr>
      </p:pic>
    </p:spTree>
    <p:extLst>
      <p:ext uri="{BB962C8B-B14F-4D97-AF65-F5344CB8AC3E}">
        <p14:creationId xmlns:p14="http://schemas.microsoft.com/office/powerpoint/2010/main" val="1650756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Picture 222" descr="Image result for hmm gmm speech recognition">
            <a:extLst>
              <a:ext uri="{FF2B5EF4-FFF2-40B4-BE49-F238E27FC236}">
                <a16:creationId xmlns:a16="http://schemas.microsoft.com/office/drawing/2014/main" id="{D43EB2B8-C1D5-1B49-6294-3F3209307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8756" y="3162300"/>
            <a:ext cx="4010873" cy="36956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97280" y="286604"/>
            <a:ext cx="10058400" cy="483418"/>
          </a:xfrm>
        </p:spPr>
        <p:txBody>
          <a:bodyPr/>
          <a:lstStyle/>
          <a:p>
            <a:r>
              <a:rPr lang="en-US" dirty="0">
                <a:solidFill>
                  <a:srgbClr val="C95C3A"/>
                </a:solidFill>
              </a:rPr>
              <a:t>History of Automatic Speech Recognition</a:t>
            </a:r>
            <a:endParaRPr lang="en-US" dirty="0">
              <a:solidFill>
                <a:srgbClr val="404040"/>
              </a:solidFill>
              <a:latin typeface="Calibri Light"/>
            </a:endParaRPr>
          </a:p>
        </p:txBody>
      </p:sp>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r>
              <a:rPr lang="en-US" sz="1800" dirty="0">
                <a:solidFill>
                  <a:srgbClr val="305142"/>
                </a:solidFill>
              </a:rPr>
              <a:t>Early 1970s: Dynamic Time Warping (DTW) : Time variability</a:t>
            </a:r>
          </a:p>
          <a:p>
            <a:pPr>
              <a:buNone/>
            </a:pPr>
            <a:r>
              <a:rPr lang="en-US" sz="1800" dirty="0">
                <a:solidFill>
                  <a:srgbClr val="305142"/>
                </a:solidFill>
              </a:rPr>
              <a:t>Mid-Late 1970s: Hidden Markov Models (HMMs) –Modelling spectral variations </a:t>
            </a:r>
          </a:p>
          <a:p>
            <a:pPr>
              <a:buNone/>
            </a:pPr>
            <a:r>
              <a:rPr lang="en-US" sz="1800" dirty="0">
                <a:solidFill>
                  <a:srgbClr val="305142"/>
                </a:solidFill>
              </a:rPr>
              <a:t>Mid 1980s: HMMs become the dominant technique for all ASR</a:t>
            </a:r>
          </a:p>
          <a:p>
            <a:pPr>
              <a:buNone/>
            </a:pPr>
            <a:r>
              <a:rPr lang="en-US" sz="1800" dirty="0">
                <a:solidFill>
                  <a:srgbClr val="305142"/>
                </a:solidFill>
              </a:rPr>
              <a:t>1990s: Large vocabulary continuous dictation</a:t>
            </a:r>
          </a:p>
          <a:p>
            <a:pPr>
              <a:buNone/>
            </a:pPr>
            <a:r>
              <a:rPr lang="en-US" sz="1800" dirty="0">
                <a:solidFill>
                  <a:srgbClr val="305142"/>
                </a:solidFill>
              </a:rPr>
              <a:t>2000s: Discriminative training (minimize word/phone error rate)</a:t>
            </a:r>
          </a:p>
          <a:p>
            <a:pPr>
              <a:buNone/>
            </a:pPr>
            <a:r>
              <a:rPr lang="en-US" sz="1800" dirty="0">
                <a:solidFill>
                  <a:srgbClr val="305142"/>
                </a:solidFill>
              </a:rPr>
              <a:t>2010s: Deep learning significantly reduce error rate</a:t>
            </a:r>
          </a:p>
          <a:p>
            <a:pPr>
              <a:buNone/>
            </a:pPr>
            <a:endParaRPr lang="en-US" sz="2000" dirty="0">
              <a:solidFill>
                <a:srgbClr val="305142"/>
              </a:solidFill>
            </a:endParaRPr>
          </a:p>
          <a:p>
            <a:pPr lvl="1">
              <a:buNone/>
            </a:pPr>
            <a:endParaRPr lang="en-US" dirty="0"/>
          </a:p>
          <a:p>
            <a:pPr marL="0" indent="0">
              <a:buNone/>
            </a:pPr>
            <a:endParaRPr lang="en-US" dirty="0">
              <a:solidFill>
                <a:srgbClr val="404040"/>
              </a:solidFill>
              <a:latin typeface="Calibri"/>
            </a:endParaRPr>
          </a:p>
        </p:txBody>
      </p:sp>
      <p:pic>
        <p:nvPicPr>
          <p:cNvPr id="4" name="Picture 3" descr="The Segmental DTW Procedure">
            <a:extLst>
              <a:ext uri="{FF2B5EF4-FFF2-40B4-BE49-F238E27FC236}">
                <a16:creationId xmlns:a16="http://schemas.microsoft.com/office/drawing/2014/main" id="{26535C3B-358B-7B80-55DB-FE7468C52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21" y="4264554"/>
            <a:ext cx="3649110" cy="2593446"/>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D07BE5F0-761B-40B4-BDEF-59089F25265D}"/>
              </a:ext>
            </a:extLst>
          </p:cNvPr>
          <p:cNvGrpSpPr/>
          <p:nvPr/>
        </p:nvGrpSpPr>
        <p:grpSpPr>
          <a:xfrm>
            <a:off x="3922834" y="4208041"/>
            <a:ext cx="4455991" cy="2343111"/>
            <a:chOff x="2317392" y="1040904"/>
            <a:chExt cx="5079206" cy="2990209"/>
          </a:xfrm>
        </p:grpSpPr>
        <p:pic>
          <p:nvPicPr>
            <p:cNvPr id="134" name="Picture 133">
              <a:extLst>
                <a:ext uri="{FF2B5EF4-FFF2-40B4-BE49-F238E27FC236}">
                  <a16:creationId xmlns:a16="http://schemas.microsoft.com/office/drawing/2014/main" id="{86F51C46-44E3-6EEC-E9B8-66B9D5AD4BAF}"/>
                </a:ext>
              </a:extLst>
            </p:cNvPr>
            <p:cNvPicPr>
              <a:picLocks noChangeAspect="1" noChangeArrowheads="1"/>
            </p:cNvPicPr>
            <p:nvPr/>
          </p:nvPicPr>
          <p:blipFill rotWithShape="1">
            <a:blip r:embed="rId5" cstate="print"/>
            <a:srcRect t="53493"/>
            <a:stretch/>
          </p:blipFill>
          <p:spPr bwMode="auto">
            <a:xfrm>
              <a:off x="2667435" y="2519449"/>
              <a:ext cx="4729163" cy="1511664"/>
            </a:xfrm>
            <a:prstGeom prst="rect">
              <a:avLst/>
            </a:prstGeom>
            <a:noFill/>
            <a:ln w="9525">
              <a:noFill/>
              <a:miter lim="800000"/>
              <a:headEnd/>
              <a:tailEnd/>
            </a:ln>
          </p:spPr>
        </p:pic>
        <p:grpSp>
          <p:nvGrpSpPr>
            <p:cNvPr id="135" name="グループ化 73">
              <a:extLst>
                <a:ext uri="{FF2B5EF4-FFF2-40B4-BE49-F238E27FC236}">
                  <a16:creationId xmlns:a16="http://schemas.microsoft.com/office/drawing/2014/main" id="{FB1402C4-1B17-74DF-4D79-C8428373F371}"/>
                </a:ext>
              </a:extLst>
            </p:cNvPr>
            <p:cNvGrpSpPr>
              <a:grpSpLocks/>
            </p:cNvGrpSpPr>
            <p:nvPr/>
          </p:nvGrpSpPr>
          <p:grpSpPr bwMode="auto">
            <a:xfrm rot="5400000">
              <a:off x="3347686" y="1396199"/>
              <a:ext cx="202544" cy="940119"/>
              <a:chOff x="2261776" y="4789487"/>
              <a:chExt cx="225122" cy="1044825"/>
            </a:xfrm>
          </p:grpSpPr>
          <p:grpSp>
            <p:nvGrpSpPr>
              <p:cNvPr id="211" name="グループ化 16">
                <a:extLst>
                  <a:ext uri="{FF2B5EF4-FFF2-40B4-BE49-F238E27FC236}">
                    <a16:creationId xmlns:a16="http://schemas.microsoft.com/office/drawing/2014/main" id="{AA0DD787-3729-A6AD-B4CC-82F94DC9C0B5}"/>
                  </a:ext>
                </a:extLst>
              </p:cNvPr>
              <p:cNvGrpSpPr>
                <a:grpSpLocks noChangeAspect="1"/>
              </p:cNvGrpSpPr>
              <p:nvPr/>
            </p:nvGrpSpPr>
            <p:grpSpPr bwMode="auto">
              <a:xfrm>
                <a:off x="2263598" y="5219014"/>
                <a:ext cx="223300" cy="535005"/>
                <a:chOff x="1993465" y="3171255"/>
                <a:chExt cx="333375" cy="798513"/>
              </a:xfrm>
            </p:grpSpPr>
            <p:sp>
              <p:nvSpPr>
                <p:cNvPr id="218" name="Line 66">
                  <a:extLst>
                    <a:ext uri="{FF2B5EF4-FFF2-40B4-BE49-F238E27FC236}">
                      <a16:creationId xmlns:a16="http://schemas.microsoft.com/office/drawing/2014/main" id="{D6AAF47F-496F-B9AF-B76F-B6E8494F9973}"/>
                    </a:ext>
                  </a:extLst>
                </p:cNvPr>
                <p:cNvSpPr>
                  <a:spLocks noChangeAspect="1" noChangeShapeType="1"/>
                </p:cNvSpPr>
                <p:nvPr/>
              </p:nvSpPr>
              <p:spPr bwMode="auto">
                <a:xfrm rot="-5400000">
                  <a:off x="2030771" y="3839593"/>
                  <a:ext cx="258762" cy="1587"/>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219" name="Line 27">
                  <a:extLst>
                    <a:ext uri="{FF2B5EF4-FFF2-40B4-BE49-F238E27FC236}">
                      <a16:creationId xmlns:a16="http://schemas.microsoft.com/office/drawing/2014/main" id="{308990FF-F382-EA28-23C4-DE96B450CF57}"/>
                    </a:ext>
                  </a:extLst>
                </p:cNvPr>
                <p:cNvSpPr>
                  <a:spLocks noChangeAspect="1" noChangeShapeType="1"/>
                </p:cNvSpPr>
                <p:nvPr/>
              </p:nvSpPr>
              <p:spPr bwMode="auto">
                <a:xfrm rot="-5400000">
                  <a:off x="2030771" y="3300636"/>
                  <a:ext cx="258762"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220" name="Group 219">
                  <a:extLst>
                    <a:ext uri="{FF2B5EF4-FFF2-40B4-BE49-F238E27FC236}">
                      <a16:creationId xmlns:a16="http://schemas.microsoft.com/office/drawing/2014/main" id="{72D72080-3525-87DA-4F0E-CFB3BA8CBDD3}"/>
                    </a:ext>
                  </a:extLst>
                </p:cNvPr>
                <p:cNvGrpSpPr>
                  <a:grpSpLocks noChangeAspect="1"/>
                </p:cNvGrpSpPr>
                <p:nvPr/>
              </p:nvGrpSpPr>
              <p:grpSpPr bwMode="auto">
                <a:xfrm rot="-5400000">
                  <a:off x="2002196" y="3380011"/>
                  <a:ext cx="315913" cy="333375"/>
                  <a:chOff x="2677" y="1281"/>
                  <a:chExt cx="284" cy="293"/>
                </a:xfrm>
              </p:grpSpPr>
              <p:sp>
                <p:nvSpPr>
                  <p:cNvPr id="221" name="Oval 220">
                    <a:extLst>
                      <a:ext uri="{FF2B5EF4-FFF2-40B4-BE49-F238E27FC236}">
                        <a16:creationId xmlns:a16="http://schemas.microsoft.com/office/drawing/2014/main" id="{7A43A3E8-F6F8-46E0-31AF-7DB6028B43D7}"/>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222" name="AutoShape 47">
                    <a:extLst>
                      <a:ext uri="{FF2B5EF4-FFF2-40B4-BE49-F238E27FC236}">
                        <a16:creationId xmlns:a16="http://schemas.microsoft.com/office/drawing/2014/main" id="{03070EB2-CB46-A655-DE0C-31429B287E4E}"/>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grpSp>
          <p:sp>
            <p:nvSpPr>
              <p:cNvPr id="212" name="Line 27">
                <a:extLst>
                  <a:ext uri="{FF2B5EF4-FFF2-40B4-BE49-F238E27FC236}">
                    <a16:creationId xmlns:a16="http://schemas.microsoft.com/office/drawing/2014/main" id="{FC9DF8F4-B0EE-8183-FD86-124478893987}"/>
                  </a:ext>
                </a:extLst>
              </p:cNvPr>
              <p:cNvSpPr>
                <a:spLocks noChangeAspect="1" noChangeShapeType="1"/>
              </p:cNvSpPr>
              <p:nvPr/>
            </p:nvSpPr>
            <p:spPr bwMode="auto">
              <a:xfrm rot="-5400000">
                <a:off x="2286767" y="4942940"/>
                <a:ext cx="173371"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213" name="Group 212">
                <a:extLst>
                  <a:ext uri="{FF2B5EF4-FFF2-40B4-BE49-F238E27FC236}">
                    <a16:creationId xmlns:a16="http://schemas.microsoft.com/office/drawing/2014/main" id="{45809572-4F08-2EC8-AF93-E2E583B5633A}"/>
                  </a:ext>
                </a:extLst>
              </p:cNvPr>
              <p:cNvGrpSpPr>
                <a:grpSpLocks noChangeAspect="1"/>
              </p:cNvGrpSpPr>
              <p:nvPr/>
            </p:nvGrpSpPr>
            <p:grpSpPr bwMode="auto">
              <a:xfrm rot="-5400000">
                <a:off x="2267622" y="4996125"/>
                <a:ext cx="211662" cy="223354"/>
                <a:chOff x="2677" y="1281"/>
                <a:chExt cx="284" cy="293"/>
              </a:xfrm>
            </p:grpSpPr>
            <p:sp>
              <p:nvSpPr>
                <p:cNvPr id="216" name="Oval 215">
                  <a:extLst>
                    <a:ext uri="{FF2B5EF4-FFF2-40B4-BE49-F238E27FC236}">
                      <a16:creationId xmlns:a16="http://schemas.microsoft.com/office/drawing/2014/main" id="{3952423E-F1E0-0D5A-4D89-721D224A2B4A}"/>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217" name="AutoShape 47">
                  <a:extLst>
                    <a:ext uri="{FF2B5EF4-FFF2-40B4-BE49-F238E27FC236}">
                      <a16:creationId xmlns:a16="http://schemas.microsoft.com/office/drawing/2014/main" id="{18FFA336-AF5A-1B31-267F-F890DFF411F9}"/>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sp>
            <p:nvSpPr>
              <p:cNvPr id="214" name="Oval 213">
                <a:extLst>
                  <a:ext uri="{FF2B5EF4-FFF2-40B4-BE49-F238E27FC236}">
                    <a16:creationId xmlns:a16="http://schemas.microsoft.com/office/drawing/2014/main" id="{4B669F73-3B94-7846-121E-ACEE0F2FD2D5}"/>
                  </a:ext>
                </a:extLst>
              </p:cNvPr>
              <p:cNvSpPr>
                <a:spLocks noChangeArrowheads="1"/>
              </p:cNvSpPr>
              <p:nvPr/>
            </p:nvSpPr>
            <p:spPr bwMode="auto">
              <a:xfrm>
                <a:off x="2335212" y="5751512"/>
                <a:ext cx="82800" cy="82800"/>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sp>
            <p:nvSpPr>
              <p:cNvPr id="215" name="Oval 214">
                <a:extLst>
                  <a:ext uri="{FF2B5EF4-FFF2-40B4-BE49-F238E27FC236}">
                    <a16:creationId xmlns:a16="http://schemas.microsoft.com/office/drawing/2014/main" id="{585E64CD-58D6-A288-EDA7-10526D82A8A7}"/>
                  </a:ext>
                </a:extLst>
              </p:cNvPr>
              <p:cNvSpPr>
                <a:spLocks noChangeArrowheads="1"/>
              </p:cNvSpPr>
              <p:nvPr/>
            </p:nvSpPr>
            <p:spPr bwMode="auto">
              <a:xfrm>
                <a:off x="2330450" y="4789487"/>
                <a:ext cx="82800" cy="82800"/>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grpSp>
        <p:grpSp>
          <p:nvGrpSpPr>
            <p:cNvPr id="136" name="グループ化 92">
              <a:extLst>
                <a:ext uri="{FF2B5EF4-FFF2-40B4-BE49-F238E27FC236}">
                  <a16:creationId xmlns:a16="http://schemas.microsoft.com/office/drawing/2014/main" id="{8DC975DF-054E-3C1C-CB08-FBBD7CBD35C0}"/>
                </a:ext>
              </a:extLst>
            </p:cNvPr>
            <p:cNvGrpSpPr>
              <a:grpSpLocks/>
            </p:cNvGrpSpPr>
            <p:nvPr/>
          </p:nvGrpSpPr>
          <p:grpSpPr bwMode="auto">
            <a:xfrm rot="5400000">
              <a:off x="5571224" y="1301217"/>
              <a:ext cx="203176" cy="1124431"/>
              <a:chOff x="2040364" y="3341107"/>
              <a:chExt cx="224686" cy="1249521"/>
            </a:xfrm>
          </p:grpSpPr>
          <p:grpSp>
            <p:nvGrpSpPr>
              <p:cNvPr id="197" name="グループ化 23">
                <a:extLst>
                  <a:ext uri="{FF2B5EF4-FFF2-40B4-BE49-F238E27FC236}">
                    <a16:creationId xmlns:a16="http://schemas.microsoft.com/office/drawing/2014/main" id="{D0AFA150-EBC6-2A2B-DC05-D1F60E11081B}"/>
                  </a:ext>
                </a:extLst>
              </p:cNvPr>
              <p:cNvGrpSpPr>
                <a:grpSpLocks noChangeAspect="1"/>
              </p:cNvGrpSpPr>
              <p:nvPr/>
            </p:nvGrpSpPr>
            <p:grpSpPr bwMode="auto">
              <a:xfrm>
                <a:off x="2040364" y="4055623"/>
                <a:ext cx="223300" cy="535005"/>
                <a:chOff x="1993465" y="3171255"/>
                <a:chExt cx="333375" cy="798513"/>
              </a:xfrm>
            </p:grpSpPr>
            <p:sp>
              <p:nvSpPr>
                <p:cNvPr id="206" name="Line 66">
                  <a:extLst>
                    <a:ext uri="{FF2B5EF4-FFF2-40B4-BE49-F238E27FC236}">
                      <a16:creationId xmlns:a16="http://schemas.microsoft.com/office/drawing/2014/main" id="{A10C10CD-80D0-71AC-BBC3-182B71FC1DFE}"/>
                    </a:ext>
                  </a:extLst>
                </p:cNvPr>
                <p:cNvSpPr>
                  <a:spLocks noChangeAspect="1" noChangeShapeType="1"/>
                </p:cNvSpPr>
                <p:nvPr/>
              </p:nvSpPr>
              <p:spPr bwMode="auto">
                <a:xfrm rot="-5400000">
                  <a:off x="2030771" y="3839593"/>
                  <a:ext cx="258762" cy="1587"/>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207" name="Line 27">
                  <a:extLst>
                    <a:ext uri="{FF2B5EF4-FFF2-40B4-BE49-F238E27FC236}">
                      <a16:creationId xmlns:a16="http://schemas.microsoft.com/office/drawing/2014/main" id="{E021F262-9D7E-CAB4-7CFD-1B7B778E5621}"/>
                    </a:ext>
                  </a:extLst>
                </p:cNvPr>
                <p:cNvSpPr>
                  <a:spLocks noChangeAspect="1" noChangeShapeType="1"/>
                </p:cNvSpPr>
                <p:nvPr/>
              </p:nvSpPr>
              <p:spPr bwMode="auto">
                <a:xfrm rot="-5400000">
                  <a:off x="2030771" y="3300636"/>
                  <a:ext cx="258762"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208" name="Group 207">
                  <a:extLst>
                    <a:ext uri="{FF2B5EF4-FFF2-40B4-BE49-F238E27FC236}">
                      <a16:creationId xmlns:a16="http://schemas.microsoft.com/office/drawing/2014/main" id="{31A5406A-5582-5F39-D2EF-1FDB2D0CB7B9}"/>
                    </a:ext>
                  </a:extLst>
                </p:cNvPr>
                <p:cNvGrpSpPr>
                  <a:grpSpLocks noChangeAspect="1"/>
                </p:cNvGrpSpPr>
                <p:nvPr/>
              </p:nvGrpSpPr>
              <p:grpSpPr bwMode="auto">
                <a:xfrm rot="-5400000">
                  <a:off x="2002196" y="3380011"/>
                  <a:ext cx="315913" cy="333375"/>
                  <a:chOff x="2677" y="1281"/>
                  <a:chExt cx="284" cy="293"/>
                </a:xfrm>
              </p:grpSpPr>
              <p:sp>
                <p:nvSpPr>
                  <p:cNvPr id="209" name="Oval 208">
                    <a:extLst>
                      <a:ext uri="{FF2B5EF4-FFF2-40B4-BE49-F238E27FC236}">
                        <a16:creationId xmlns:a16="http://schemas.microsoft.com/office/drawing/2014/main" id="{6B1AC8FD-76CA-0470-B705-CD24E5D5F476}"/>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210" name="AutoShape 47">
                    <a:extLst>
                      <a:ext uri="{FF2B5EF4-FFF2-40B4-BE49-F238E27FC236}">
                        <a16:creationId xmlns:a16="http://schemas.microsoft.com/office/drawing/2014/main" id="{47458B6F-0F6E-E21D-6C41-41C4C7BD3959}"/>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grpSp>
          <p:sp>
            <p:nvSpPr>
              <p:cNvPr id="198" name="Line 27">
                <a:extLst>
                  <a:ext uri="{FF2B5EF4-FFF2-40B4-BE49-F238E27FC236}">
                    <a16:creationId xmlns:a16="http://schemas.microsoft.com/office/drawing/2014/main" id="{135C1995-B5B5-98A9-060C-37DB3F984E1D}"/>
                  </a:ext>
                </a:extLst>
              </p:cNvPr>
              <p:cNvSpPr>
                <a:spLocks noChangeAspect="1" noChangeShapeType="1"/>
              </p:cNvSpPr>
              <p:nvPr/>
            </p:nvSpPr>
            <p:spPr bwMode="auto">
              <a:xfrm rot="-5400000">
                <a:off x="2066685" y="3789743"/>
                <a:ext cx="173371"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199" name="Group 198">
                <a:extLst>
                  <a:ext uri="{FF2B5EF4-FFF2-40B4-BE49-F238E27FC236}">
                    <a16:creationId xmlns:a16="http://schemas.microsoft.com/office/drawing/2014/main" id="{D3761B1F-3935-EC26-F757-0579AAF63A76}"/>
                  </a:ext>
                </a:extLst>
              </p:cNvPr>
              <p:cNvGrpSpPr>
                <a:grpSpLocks noChangeAspect="1"/>
              </p:cNvGrpSpPr>
              <p:nvPr/>
            </p:nvGrpSpPr>
            <p:grpSpPr bwMode="auto">
              <a:xfrm rot="-5400000">
                <a:off x="2047540" y="3842928"/>
                <a:ext cx="211662" cy="223354"/>
                <a:chOff x="2677" y="1281"/>
                <a:chExt cx="284" cy="293"/>
              </a:xfrm>
            </p:grpSpPr>
            <p:sp>
              <p:nvSpPr>
                <p:cNvPr id="204" name="Oval 203">
                  <a:extLst>
                    <a:ext uri="{FF2B5EF4-FFF2-40B4-BE49-F238E27FC236}">
                      <a16:creationId xmlns:a16="http://schemas.microsoft.com/office/drawing/2014/main" id="{ED1C01C6-176C-FF7D-0933-1291B8E45607}"/>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205" name="AutoShape 47">
                  <a:extLst>
                    <a:ext uri="{FF2B5EF4-FFF2-40B4-BE49-F238E27FC236}">
                      <a16:creationId xmlns:a16="http://schemas.microsoft.com/office/drawing/2014/main" id="{B0BAD379-40BE-68C0-D0DF-8D09BB304513}"/>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sp>
            <p:nvSpPr>
              <p:cNvPr id="200" name="Line 27">
                <a:extLst>
                  <a:ext uri="{FF2B5EF4-FFF2-40B4-BE49-F238E27FC236}">
                    <a16:creationId xmlns:a16="http://schemas.microsoft.com/office/drawing/2014/main" id="{5EAFBD85-25F8-07BA-84D5-FAE189E86862}"/>
                  </a:ext>
                </a:extLst>
              </p:cNvPr>
              <p:cNvSpPr>
                <a:spLocks noChangeAspect="1" noChangeShapeType="1"/>
              </p:cNvSpPr>
              <p:nvPr/>
            </p:nvSpPr>
            <p:spPr bwMode="auto">
              <a:xfrm rot="-5400000">
                <a:off x="2066687" y="3427793"/>
                <a:ext cx="173371"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201" name="Group 200">
                <a:extLst>
                  <a:ext uri="{FF2B5EF4-FFF2-40B4-BE49-F238E27FC236}">
                    <a16:creationId xmlns:a16="http://schemas.microsoft.com/office/drawing/2014/main" id="{D450FCA3-6D75-6B08-5912-EA717CF3AD99}"/>
                  </a:ext>
                </a:extLst>
              </p:cNvPr>
              <p:cNvGrpSpPr>
                <a:grpSpLocks noChangeAspect="1"/>
              </p:cNvGrpSpPr>
              <p:nvPr/>
            </p:nvGrpSpPr>
            <p:grpSpPr bwMode="auto">
              <a:xfrm rot="-5400000">
                <a:off x="2047542" y="3480978"/>
                <a:ext cx="211662" cy="223354"/>
                <a:chOff x="2677" y="1281"/>
                <a:chExt cx="284" cy="293"/>
              </a:xfrm>
            </p:grpSpPr>
            <p:sp>
              <p:nvSpPr>
                <p:cNvPr id="202" name="Oval 201">
                  <a:extLst>
                    <a:ext uri="{FF2B5EF4-FFF2-40B4-BE49-F238E27FC236}">
                      <a16:creationId xmlns:a16="http://schemas.microsoft.com/office/drawing/2014/main" id="{89B9377A-8318-14BD-2722-D49AF58FCEB0}"/>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203" name="AutoShape 47">
                  <a:extLst>
                    <a:ext uri="{FF2B5EF4-FFF2-40B4-BE49-F238E27FC236}">
                      <a16:creationId xmlns:a16="http://schemas.microsoft.com/office/drawing/2014/main" id="{A7AD1829-EFAE-3645-02A3-4A0C8877925D}"/>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grpSp>
        <p:sp>
          <p:nvSpPr>
            <p:cNvPr id="137" name="Oval 136">
              <a:extLst>
                <a:ext uri="{FF2B5EF4-FFF2-40B4-BE49-F238E27FC236}">
                  <a16:creationId xmlns:a16="http://schemas.microsoft.com/office/drawing/2014/main" id="{DA225594-0F82-DFD6-998A-8C6A483C7EBF}"/>
                </a:ext>
              </a:extLst>
            </p:cNvPr>
            <p:cNvSpPr>
              <a:spLocks noChangeArrowheads="1"/>
            </p:cNvSpPr>
            <p:nvPr/>
          </p:nvSpPr>
          <p:spPr bwMode="auto">
            <a:xfrm rot="5400000">
              <a:off x="5032017" y="1826421"/>
              <a:ext cx="74295" cy="74295"/>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grpSp>
          <p:nvGrpSpPr>
            <p:cNvPr id="138" name="グループ化 79">
              <a:extLst>
                <a:ext uri="{FF2B5EF4-FFF2-40B4-BE49-F238E27FC236}">
                  <a16:creationId xmlns:a16="http://schemas.microsoft.com/office/drawing/2014/main" id="{B8C10EEA-EC5D-214C-510E-4A2396FD07C4}"/>
                </a:ext>
              </a:extLst>
            </p:cNvPr>
            <p:cNvGrpSpPr>
              <a:grpSpLocks/>
            </p:cNvGrpSpPr>
            <p:nvPr/>
          </p:nvGrpSpPr>
          <p:grpSpPr bwMode="auto">
            <a:xfrm rot="5400000">
              <a:off x="6605242" y="1396199"/>
              <a:ext cx="202544" cy="940118"/>
              <a:chOff x="2261776" y="4789487"/>
              <a:chExt cx="225122" cy="1044825"/>
            </a:xfrm>
          </p:grpSpPr>
          <p:grpSp>
            <p:nvGrpSpPr>
              <p:cNvPr id="185" name="グループ化 80">
                <a:extLst>
                  <a:ext uri="{FF2B5EF4-FFF2-40B4-BE49-F238E27FC236}">
                    <a16:creationId xmlns:a16="http://schemas.microsoft.com/office/drawing/2014/main" id="{B3DCFAE0-077E-BF88-CF1B-62C098C55214}"/>
                  </a:ext>
                </a:extLst>
              </p:cNvPr>
              <p:cNvGrpSpPr>
                <a:grpSpLocks noChangeAspect="1"/>
              </p:cNvGrpSpPr>
              <p:nvPr/>
            </p:nvGrpSpPr>
            <p:grpSpPr bwMode="auto">
              <a:xfrm>
                <a:off x="2263598" y="5219014"/>
                <a:ext cx="223300" cy="535005"/>
                <a:chOff x="1993465" y="3171255"/>
                <a:chExt cx="333375" cy="798513"/>
              </a:xfrm>
            </p:grpSpPr>
            <p:sp>
              <p:nvSpPr>
                <p:cNvPr id="192" name="Line 66">
                  <a:extLst>
                    <a:ext uri="{FF2B5EF4-FFF2-40B4-BE49-F238E27FC236}">
                      <a16:creationId xmlns:a16="http://schemas.microsoft.com/office/drawing/2014/main" id="{F6C62A9E-8FD3-F435-1C5F-FB305746D7BA}"/>
                    </a:ext>
                  </a:extLst>
                </p:cNvPr>
                <p:cNvSpPr>
                  <a:spLocks noChangeAspect="1" noChangeShapeType="1"/>
                </p:cNvSpPr>
                <p:nvPr/>
              </p:nvSpPr>
              <p:spPr bwMode="auto">
                <a:xfrm rot="-5400000">
                  <a:off x="2030771" y="3839593"/>
                  <a:ext cx="258762" cy="1587"/>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93" name="Line 27">
                  <a:extLst>
                    <a:ext uri="{FF2B5EF4-FFF2-40B4-BE49-F238E27FC236}">
                      <a16:creationId xmlns:a16="http://schemas.microsoft.com/office/drawing/2014/main" id="{D74283E3-8962-B9BF-9551-7B7B11F6C4E5}"/>
                    </a:ext>
                  </a:extLst>
                </p:cNvPr>
                <p:cNvSpPr>
                  <a:spLocks noChangeAspect="1" noChangeShapeType="1"/>
                </p:cNvSpPr>
                <p:nvPr/>
              </p:nvSpPr>
              <p:spPr bwMode="auto">
                <a:xfrm rot="-5400000">
                  <a:off x="2030771" y="3300636"/>
                  <a:ext cx="258762"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194" name="Group 193">
                  <a:extLst>
                    <a:ext uri="{FF2B5EF4-FFF2-40B4-BE49-F238E27FC236}">
                      <a16:creationId xmlns:a16="http://schemas.microsoft.com/office/drawing/2014/main" id="{6EE9F3EB-D96A-8C8C-B0FC-0F0E7D48AB8D}"/>
                    </a:ext>
                  </a:extLst>
                </p:cNvPr>
                <p:cNvGrpSpPr>
                  <a:grpSpLocks noChangeAspect="1"/>
                </p:cNvGrpSpPr>
                <p:nvPr/>
              </p:nvGrpSpPr>
              <p:grpSpPr bwMode="auto">
                <a:xfrm rot="-5400000">
                  <a:off x="2002196" y="3380011"/>
                  <a:ext cx="315913" cy="333375"/>
                  <a:chOff x="2677" y="1281"/>
                  <a:chExt cx="284" cy="293"/>
                </a:xfrm>
              </p:grpSpPr>
              <p:sp>
                <p:nvSpPr>
                  <p:cNvPr id="195" name="Oval 194">
                    <a:extLst>
                      <a:ext uri="{FF2B5EF4-FFF2-40B4-BE49-F238E27FC236}">
                        <a16:creationId xmlns:a16="http://schemas.microsoft.com/office/drawing/2014/main" id="{53167AE6-5D37-1710-E259-C114AA08427A}"/>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196" name="AutoShape 47">
                    <a:extLst>
                      <a:ext uri="{FF2B5EF4-FFF2-40B4-BE49-F238E27FC236}">
                        <a16:creationId xmlns:a16="http://schemas.microsoft.com/office/drawing/2014/main" id="{80534E5C-972C-A4A8-A34F-EDC0707B8B76}"/>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grpSp>
          <p:sp>
            <p:nvSpPr>
              <p:cNvPr id="186" name="Line 27">
                <a:extLst>
                  <a:ext uri="{FF2B5EF4-FFF2-40B4-BE49-F238E27FC236}">
                    <a16:creationId xmlns:a16="http://schemas.microsoft.com/office/drawing/2014/main" id="{B6687609-419F-116E-89B9-62FEFCE7583B}"/>
                  </a:ext>
                </a:extLst>
              </p:cNvPr>
              <p:cNvSpPr>
                <a:spLocks noChangeAspect="1" noChangeShapeType="1"/>
              </p:cNvSpPr>
              <p:nvPr/>
            </p:nvSpPr>
            <p:spPr bwMode="auto">
              <a:xfrm rot="-5400000">
                <a:off x="2286767" y="4942940"/>
                <a:ext cx="173371"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187" name="Group 186">
                <a:extLst>
                  <a:ext uri="{FF2B5EF4-FFF2-40B4-BE49-F238E27FC236}">
                    <a16:creationId xmlns:a16="http://schemas.microsoft.com/office/drawing/2014/main" id="{88F709BE-52F9-9F90-0C6C-974927117BFF}"/>
                  </a:ext>
                </a:extLst>
              </p:cNvPr>
              <p:cNvGrpSpPr>
                <a:grpSpLocks noChangeAspect="1"/>
              </p:cNvGrpSpPr>
              <p:nvPr/>
            </p:nvGrpSpPr>
            <p:grpSpPr bwMode="auto">
              <a:xfrm rot="-5400000">
                <a:off x="2267622" y="4996125"/>
                <a:ext cx="211662" cy="223354"/>
                <a:chOff x="2677" y="1281"/>
                <a:chExt cx="284" cy="293"/>
              </a:xfrm>
            </p:grpSpPr>
            <p:sp>
              <p:nvSpPr>
                <p:cNvPr id="190" name="Oval 189">
                  <a:extLst>
                    <a:ext uri="{FF2B5EF4-FFF2-40B4-BE49-F238E27FC236}">
                      <a16:creationId xmlns:a16="http://schemas.microsoft.com/office/drawing/2014/main" id="{EF926716-845D-645E-B522-C81537B0AB80}"/>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191" name="AutoShape 47">
                  <a:extLst>
                    <a:ext uri="{FF2B5EF4-FFF2-40B4-BE49-F238E27FC236}">
                      <a16:creationId xmlns:a16="http://schemas.microsoft.com/office/drawing/2014/main" id="{528117E8-797D-F247-2FB2-34C91DECF5EC}"/>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sp>
            <p:nvSpPr>
              <p:cNvPr id="188" name="Oval 187">
                <a:extLst>
                  <a:ext uri="{FF2B5EF4-FFF2-40B4-BE49-F238E27FC236}">
                    <a16:creationId xmlns:a16="http://schemas.microsoft.com/office/drawing/2014/main" id="{3FBABADA-EBB0-7828-DE8F-8AD4D4599A1C}"/>
                  </a:ext>
                </a:extLst>
              </p:cNvPr>
              <p:cNvSpPr>
                <a:spLocks noChangeArrowheads="1"/>
              </p:cNvSpPr>
              <p:nvPr/>
            </p:nvSpPr>
            <p:spPr bwMode="auto">
              <a:xfrm>
                <a:off x="2335212" y="5751512"/>
                <a:ext cx="82800" cy="82800"/>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sp>
            <p:nvSpPr>
              <p:cNvPr id="189" name="Oval 188">
                <a:extLst>
                  <a:ext uri="{FF2B5EF4-FFF2-40B4-BE49-F238E27FC236}">
                    <a16:creationId xmlns:a16="http://schemas.microsoft.com/office/drawing/2014/main" id="{7FC5F1A3-1498-6CC7-36E0-2FAC5BA1A0A3}"/>
                  </a:ext>
                </a:extLst>
              </p:cNvPr>
              <p:cNvSpPr>
                <a:spLocks noChangeArrowheads="1"/>
              </p:cNvSpPr>
              <p:nvPr/>
            </p:nvSpPr>
            <p:spPr bwMode="auto">
              <a:xfrm>
                <a:off x="2330450" y="4789487"/>
                <a:ext cx="82800" cy="82800"/>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grpSp>
        <p:grpSp>
          <p:nvGrpSpPr>
            <p:cNvPr id="139" name="グループ化 93">
              <a:extLst>
                <a:ext uri="{FF2B5EF4-FFF2-40B4-BE49-F238E27FC236}">
                  <a16:creationId xmlns:a16="http://schemas.microsoft.com/office/drawing/2014/main" id="{7AB67C79-8623-D70C-0292-6DF48FF27860}"/>
                </a:ext>
              </a:extLst>
            </p:cNvPr>
            <p:cNvGrpSpPr>
              <a:grpSpLocks/>
            </p:cNvGrpSpPr>
            <p:nvPr/>
          </p:nvGrpSpPr>
          <p:grpSpPr bwMode="auto">
            <a:xfrm rot="5400000">
              <a:off x="4375360" y="1301218"/>
              <a:ext cx="203176" cy="1124430"/>
              <a:chOff x="2040364" y="3341107"/>
              <a:chExt cx="224686" cy="1249521"/>
            </a:xfrm>
          </p:grpSpPr>
          <p:grpSp>
            <p:nvGrpSpPr>
              <p:cNvPr id="171" name="グループ化 94">
                <a:extLst>
                  <a:ext uri="{FF2B5EF4-FFF2-40B4-BE49-F238E27FC236}">
                    <a16:creationId xmlns:a16="http://schemas.microsoft.com/office/drawing/2014/main" id="{C8EECF98-1476-ED32-C0F1-587F5B08BD95}"/>
                  </a:ext>
                </a:extLst>
              </p:cNvPr>
              <p:cNvGrpSpPr>
                <a:grpSpLocks noChangeAspect="1"/>
              </p:cNvGrpSpPr>
              <p:nvPr/>
            </p:nvGrpSpPr>
            <p:grpSpPr bwMode="auto">
              <a:xfrm>
                <a:off x="2040364" y="4055623"/>
                <a:ext cx="223300" cy="535005"/>
                <a:chOff x="1993465" y="3171255"/>
                <a:chExt cx="333375" cy="798513"/>
              </a:xfrm>
            </p:grpSpPr>
            <p:sp>
              <p:nvSpPr>
                <p:cNvPr id="180" name="Line 66">
                  <a:extLst>
                    <a:ext uri="{FF2B5EF4-FFF2-40B4-BE49-F238E27FC236}">
                      <a16:creationId xmlns:a16="http://schemas.microsoft.com/office/drawing/2014/main" id="{5A0B7B79-7D71-1ABF-29EF-E0284B0BA548}"/>
                    </a:ext>
                  </a:extLst>
                </p:cNvPr>
                <p:cNvSpPr>
                  <a:spLocks noChangeAspect="1" noChangeShapeType="1"/>
                </p:cNvSpPr>
                <p:nvPr/>
              </p:nvSpPr>
              <p:spPr bwMode="auto">
                <a:xfrm rot="-5400000">
                  <a:off x="2030771" y="3839593"/>
                  <a:ext cx="258762" cy="1587"/>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81" name="Line 27">
                  <a:extLst>
                    <a:ext uri="{FF2B5EF4-FFF2-40B4-BE49-F238E27FC236}">
                      <a16:creationId xmlns:a16="http://schemas.microsoft.com/office/drawing/2014/main" id="{6356F1E2-A565-F6C2-D2B1-31A8E8BBB22D}"/>
                    </a:ext>
                  </a:extLst>
                </p:cNvPr>
                <p:cNvSpPr>
                  <a:spLocks noChangeAspect="1" noChangeShapeType="1"/>
                </p:cNvSpPr>
                <p:nvPr/>
              </p:nvSpPr>
              <p:spPr bwMode="auto">
                <a:xfrm rot="-5400000">
                  <a:off x="2030771" y="3300636"/>
                  <a:ext cx="258762"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182" name="Group 181">
                  <a:extLst>
                    <a:ext uri="{FF2B5EF4-FFF2-40B4-BE49-F238E27FC236}">
                      <a16:creationId xmlns:a16="http://schemas.microsoft.com/office/drawing/2014/main" id="{95713FCE-E981-1D9F-D7C0-8C3D29FB47FE}"/>
                    </a:ext>
                  </a:extLst>
                </p:cNvPr>
                <p:cNvGrpSpPr>
                  <a:grpSpLocks noChangeAspect="1"/>
                </p:cNvGrpSpPr>
                <p:nvPr/>
              </p:nvGrpSpPr>
              <p:grpSpPr bwMode="auto">
                <a:xfrm rot="-5400000">
                  <a:off x="2002196" y="3380011"/>
                  <a:ext cx="315913" cy="333375"/>
                  <a:chOff x="2677" y="1281"/>
                  <a:chExt cx="284" cy="293"/>
                </a:xfrm>
              </p:grpSpPr>
              <p:sp>
                <p:nvSpPr>
                  <p:cNvPr id="183" name="Oval 182">
                    <a:extLst>
                      <a:ext uri="{FF2B5EF4-FFF2-40B4-BE49-F238E27FC236}">
                        <a16:creationId xmlns:a16="http://schemas.microsoft.com/office/drawing/2014/main" id="{E6F1B924-184A-9718-565D-75D8A0E4F9C7}"/>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184" name="AutoShape 47">
                    <a:extLst>
                      <a:ext uri="{FF2B5EF4-FFF2-40B4-BE49-F238E27FC236}">
                        <a16:creationId xmlns:a16="http://schemas.microsoft.com/office/drawing/2014/main" id="{D480E15B-0314-D159-15AC-10CBA45B6888}"/>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grpSp>
          <p:sp>
            <p:nvSpPr>
              <p:cNvPr id="172" name="Line 27">
                <a:extLst>
                  <a:ext uri="{FF2B5EF4-FFF2-40B4-BE49-F238E27FC236}">
                    <a16:creationId xmlns:a16="http://schemas.microsoft.com/office/drawing/2014/main" id="{E20EBF38-914D-4011-93BB-F8B6B2C5A12C}"/>
                  </a:ext>
                </a:extLst>
              </p:cNvPr>
              <p:cNvSpPr>
                <a:spLocks noChangeAspect="1" noChangeShapeType="1"/>
              </p:cNvSpPr>
              <p:nvPr/>
            </p:nvSpPr>
            <p:spPr bwMode="auto">
              <a:xfrm rot="-5400000">
                <a:off x="2066685" y="3789743"/>
                <a:ext cx="173371"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173" name="Group 172">
                <a:extLst>
                  <a:ext uri="{FF2B5EF4-FFF2-40B4-BE49-F238E27FC236}">
                    <a16:creationId xmlns:a16="http://schemas.microsoft.com/office/drawing/2014/main" id="{B9743870-3D1C-7CF8-9C29-09AAC263B337}"/>
                  </a:ext>
                </a:extLst>
              </p:cNvPr>
              <p:cNvGrpSpPr>
                <a:grpSpLocks noChangeAspect="1"/>
              </p:cNvGrpSpPr>
              <p:nvPr/>
            </p:nvGrpSpPr>
            <p:grpSpPr bwMode="auto">
              <a:xfrm rot="-5400000">
                <a:off x="2047540" y="3842928"/>
                <a:ext cx="211662" cy="223354"/>
                <a:chOff x="2677" y="1281"/>
                <a:chExt cx="284" cy="293"/>
              </a:xfrm>
            </p:grpSpPr>
            <p:sp>
              <p:nvSpPr>
                <p:cNvPr id="178" name="Oval 177">
                  <a:extLst>
                    <a:ext uri="{FF2B5EF4-FFF2-40B4-BE49-F238E27FC236}">
                      <a16:creationId xmlns:a16="http://schemas.microsoft.com/office/drawing/2014/main" id="{05F00621-4BC8-AB06-DF66-11A4CCFA4D77}"/>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179" name="AutoShape 47">
                  <a:extLst>
                    <a:ext uri="{FF2B5EF4-FFF2-40B4-BE49-F238E27FC236}">
                      <a16:creationId xmlns:a16="http://schemas.microsoft.com/office/drawing/2014/main" id="{B5F5F21B-A644-EEB8-9117-E5CB5D388921}"/>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sp>
            <p:nvSpPr>
              <p:cNvPr id="174" name="Line 27">
                <a:extLst>
                  <a:ext uri="{FF2B5EF4-FFF2-40B4-BE49-F238E27FC236}">
                    <a16:creationId xmlns:a16="http://schemas.microsoft.com/office/drawing/2014/main" id="{D166095B-AA44-8997-1D6A-6B1F7CE036C9}"/>
                  </a:ext>
                </a:extLst>
              </p:cNvPr>
              <p:cNvSpPr>
                <a:spLocks noChangeAspect="1" noChangeShapeType="1"/>
              </p:cNvSpPr>
              <p:nvPr/>
            </p:nvSpPr>
            <p:spPr bwMode="auto">
              <a:xfrm rot="-5400000">
                <a:off x="2066687" y="3427793"/>
                <a:ext cx="173371" cy="0"/>
              </a:xfrm>
              <a:prstGeom prst="line">
                <a:avLst/>
              </a:prstGeom>
              <a:noFill/>
              <a:ln w="12700">
                <a:solidFill>
                  <a:schemeClr val="tx1"/>
                </a:solidFill>
                <a:round/>
                <a:headEnd/>
                <a:tailEnd type="triangle" w="sm"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grpSp>
            <p:nvGrpSpPr>
              <p:cNvPr id="175" name="Group 174">
                <a:extLst>
                  <a:ext uri="{FF2B5EF4-FFF2-40B4-BE49-F238E27FC236}">
                    <a16:creationId xmlns:a16="http://schemas.microsoft.com/office/drawing/2014/main" id="{725300E9-9998-ED4B-6570-5A6DEF657439}"/>
                  </a:ext>
                </a:extLst>
              </p:cNvPr>
              <p:cNvGrpSpPr>
                <a:grpSpLocks noChangeAspect="1"/>
              </p:cNvGrpSpPr>
              <p:nvPr/>
            </p:nvGrpSpPr>
            <p:grpSpPr bwMode="auto">
              <a:xfrm rot="-5400000">
                <a:off x="2047542" y="3480978"/>
                <a:ext cx="211662" cy="223354"/>
                <a:chOff x="2677" y="1281"/>
                <a:chExt cx="284" cy="293"/>
              </a:xfrm>
            </p:grpSpPr>
            <p:sp>
              <p:nvSpPr>
                <p:cNvPr id="176" name="Oval 175">
                  <a:extLst>
                    <a:ext uri="{FF2B5EF4-FFF2-40B4-BE49-F238E27FC236}">
                      <a16:creationId xmlns:a16="http://schemas.microsoft.com/office/drawing/2014/main" id="{B6A7318B-E156-2401-DD0B-7766BC0C63F7}"/>
                    </a:ext>
                  </a:extLst>
                </p:cNvPr>
                <p:cNvSpPr>
                  <a:spLocks noChangeAspect="1" noChangeArrowheads="1"/>
                </p:cNvSpPr>
                <p:nvPr/>
              </p:nvSpPr>
              <p:spPr bwMode="auto">
                <a:xfrm>
                  <a:off x="2677" y="1281"/>
                  <a:ext cx="284" cy="293"/>
                </a:xfrm>
                <a:prstGeom prst="ellipse">
                  <a:avLst/>
                </a:prstGeom>
                <a:solidFill>
                  <a:srgbClr val="A1F9FD"/>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sz="2800">
                    <a:solidFill>
                      <a:srgbClr val="000000"/>
                    </a:solidFill>
                    <a:latin typeface="Arial" charset="0"/>
                  </a:endParaRPr>
                </a:p>
              </p:txBody>
            </p:sp>
            <p:cxnSp>
              <p:nvCxnSpPr>
                <p:cNvPr id="177" name="AutoShape 47">
                  <a:extLst>
                    <a:ext uri="{FF2B5EF4-FFF2-40B4-BE49-F238E27FC236}">
                      <a16:creationId xmlns:a16="http://schemas.microsoft.com/office/drawing/2014/main" id="{CB29D2C1-DE54-BAC3-DC95-59B0BCA2F017}"/>
                    </a:ext>
                  </a:extLst>
                </p:cNvPr>
                <p:cNvCxnSpPr>
                  <a:cxnSpLocks noChangeAspect="1" noChangeShapeType="1"/>
                </p:cNvCxnSpPr>
                <p:nvPr/>
              </p:nvCxnSpPr>
              <p:spPr bwMode="auto">
                <a:xfrm flipH="1">
                  <a:off x="2767" y="1290"/>
                  <a:ext cx="115" cy="1"/>
                </a:xfrm>
                <a:prstGeom prst="curvedConnector5">
                  <a:avLst>
                    <a:gd name="adj1" fmla="val -58264"/>
                    <a:gd name="adj2" fmla="val -38307407"/>
                    <a:gd name="adj3" fmla="val 161736"/>
                  </a:avLst>
                </a:prstGeom>
                <a:noFill/>
                <a:ln w="12700">
                  <a:solidFill>
                    <a:schemeClr val="tx1"/>
                  </a:solidFill>
                  <a:round/>
                  <a:headEnd/>
                  <a:tailEnd type="triangle" w="sm" len="med"/>
                </a:ln>
              </p:spPr>
            </p:cxnSp>
          </p:grpSp>
        </p:grpSp>
        <p:cxnSp>
          <p:nvCxnSpPr>
            <p:cNvPr id="140" name="直線コネクタ 110">
              <a:extLst>
                <a:ext uri="{FF2B5EF4-FFF2-40B4-BE49-F238E27FC236}">
                  <a16:creationId xmlns:a16="http://schemas.microsoft.com/office/drawing/2014/main" id="{9319A8C6-318E-E069-6BEE-0258AE1C6E64}"/>
                </a:ext>
              </a:extLst>
            </p:cNvPr>
            <p:cNvCxnSpPr/>
            <p:nvPr/>
          </p:nvCxnSpPr>
          <p:spPr>
            <a:xfrm rot="5400000">
              <a:off x="2882462" y="2175750"/>
              <a:ext cx="631508" cy="21574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1" name="直線コネクタ 111">
              <a:extLst>
                <a:ext uri="{FF2B5EF4-FFF2-40B4-BE49-F238E27FC236}">
                  <a16:creationId xmlns:a16="http://schemas.microsoft.com/office/drawing/2014/main" id="{E801FF71-342D-C74D-71D0-4D08EA4C13C1}"/>
                </a:ext>
              </a:extLst>
            </p:cNvPr>
            <p:cNvCxnSpPr/>
            <p:nvPr/>
          </p:nvCxnSpPr>
          <p:spPr>
            <a:xfrm rot="5400000" flipV="1">
              <a:off x="3019622" y="2254331"/>
              <a:ext cx="614363" cy="414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2" name="直線コネクタ 115">
              <a:extLst>
                <a:ext uri="{FF2B5EF4-FFF2-40B4-BE49-F238E27FC236}">
                  <a16:creationId xmlns:a16="http://schemas.microsoft.com/office/drawing/2014/main" id="{838C89AA-1659-02EE-4F23-2601DE271876}"/>
                </a:ext>
              </a:extLst>
            </p:cNvPr>
            <p:cNvCxnSpPr/>
            <p:nvPr/>
          </p:nvCxnSpPr>
          <p:spPr>
            <a:xfrm rot="5400000">
              <a:off x="3179642" y="2132888"/>
              <a:ext cx="621507" cy="28575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3" name="直線コネクタ 116">
              <a:extLst>
                <a:ext uri="{FF2B5EF4-FFF2-40B4-BE49-F238E27FC236}">
                  <a16:creationId xmlns:a16="http://schemas.microsoft.com/office/drawing/2014/main" id="{D12C4C18-C246-BEF0-650B-930E575E4F4A}"/>
                </a:ext>
              </a:extLst>
            </p:cNvPr>
            <p:cNvCxnSpPr/>
            <p:nvPr/>
          </p:nvCxnSpPr>
          <p:spPr>
            <a:xfrm rot="5400000">
              <a:off x="3288942" y="2267904"/>
              <a:ext cx="647225" cy="4143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4" name="直線コネクタ 122">
              <a:extLst>
                <a:ext uri="{FF2B5EF4-FFF2-40B4-BE49-F238E27FC236}">
                  <a16:creationId xmlns:a16="http://schemas.microsoft.com/office/drawing/2014/main" id="{9B97C703-418B-07B5-3DB8-9C956CA9826B}"/>
                </a:ext>
              </a:extLst>
            </p:cNvPr>
            <p:cNvCxnSpPr/>
            <p:nvPr/>
          </p:nvCxnSpPr>
          <p:spPr>
            <a:xfrm rot="5400000">
              <a:off x="3553975" y="1997156"/>
              <a:ext cx="648653" cy="58150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5" name="直線コネクタ 123">
              <a:extLst>
                <a:ext uri="{FF2B5EF4-FFF2-40B4-BE49-F238E27FC236}">
                  <a16:creationId xmlns:a16="http://schemas.microsoft.com/office/drawing/2014/main" id="{15F6853B-BEFA-6FB7-CFC0-FE2800B4F951}"/>
                </a:ext>
              </a:extLst>
            </p:cNvPr>
            <p:cNvCxnSpPr/>
            <p:nvPr/>
          </p:nvCxnSpPr>
          <p:spPr>
            <a:xfrm rot="5400000">
              <a:off x="3718995" y="2162178"/>
              <a:ext cx="648653" cy="25146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6" name="直線コネクタ 135">
              <a:extLst>
                <a:ext uri="{FF2B5EF4-FFF2-40B4-BE49-F238E27FC236}">
                  <a16:creationId xmlns:a16="http://schemas.microsoft.com/office/drawing/2014/main" id="{28F97437-1819-BEF4-F6F6-827EA78A9C65}"/>
                </a:ext>
              </a:extLst>
            </p:cNvPr>
            <p:cNvCxnSpPr/>
            <p:nvPr/>
          </p:nvCxnSpPr>
          <p:spPr>
            <a:xfrm rot="5400000">
              <a:off x="3878302" y="2008585"/>
              <a:ext cx="651510" cy="56435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7" name="直線コネクタ 136">
              <a:extLst>
                <a:ext uri="{FF2B5EF4-FFF2-40B4-BE49-F238E27FC236}">
                  <a16:creationId xmlns:a16="http://schemas.microsoft.com/office/drawing/2014/main" id="{E3A27435-40D9-1A1C-ADA2-5881866860E4}"/>
                </a:ext>
              </a:extLst>
            </p:cNvPr>
            <p:cNvCxnSpPr/>
            <p:nvPr/>
          </p:nvCxnSpPr>
          <p:spPr>
            <a:xfrm rot="5400000">
              <a:off x="4118331" y="2235758"/>
              <a:ext cx="638652" cy="971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8" name="直線コネクタ 141">
              <a:extLst>
                <a:ext uri="{FF2B5EF4-FFF2-40B4-BE49-F238E27FC236}">
                  <a16:creationId xmlns:a16="http://schemas.microsoft.com/office/drawing/2014/main" id="{9372883F-4325-5CD1-3F20-A29ED7E2BAB2}"/>
                </a:ext>
              </a:extLst>
            </p:cNvPr>
            <p:cNvCxnSpPr/>
            <p:nvPr/>
          </p:nvCxnSpPr>
          <p:spPr>
            <a:xfrm rot="5400000">
              <a:off x="4281208" y="2072880"/>
              <a:ext cx="638652" cy="42291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9" name="直線コネクタ 142">
              <a:extLst>
                <a:ext uri="{FF2B5EF4-FFF2-40B4-BE49-F238E27FC236}">
                  <a16:creationId xmlns:a16="http://schemas.microsoft.com/office/drawing/2014/main" id="{25F7BC9E-5120-CDD9-9501-95F3B42BA137}"/>
                </a:ext>
              </a:extLst>
            </p:cNvPr>
            <p:cNvCxnSpPr/>
            <p:nvPr/>
          </p:nvCxnSpPr>
          <p:spPr>
            <a:xfrm rot="5400000">
              <a:off x="4450515" y="2246473"/>
              <a:ext cx="642938" cy="8001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0" name="直線コネクタ 147">
              <a:extLst>
                <a:ext uri="{FF2B5EF4-FFF2-40B4-BE49-F238E27FC236}">
                  <a16:creationId xmlns:a16="http://schemas.microsoft.com/office/drawing/2014/main" id="{A7F3FA32-C2B6-7713-DA46-B004E6C70767}"/>
                </a:ext>
              </a:extLst>
            </p:cNvPr>
            <p:cNvCxnSpPr/>
            <p:nvPr/>
          </p:nvCxnSpPr>
          <p:spPr>
            <a:xfrm rot="5400000">
              <a:off x="4719835" y="1971439"/>
              <a:ext cx="652939" cy="63722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1" name="直線コネクタ 148">
              <a:extLst>
                <a:ext uri="{FF2B5EF4-FFF2-40B4-BE49-F238E27FC236}">
                  <a16:creationId xmlns:a16="http://schemas.microsoft.com/office/drawing/2014/main" id="{B390F30C-29A6-5F96-03BD-C66B7235344B}"/>
                </a:ext>
              </a:extLst>
            </p:cNvPr>
            <p:cNvCxnSpPr/>
            <p:nvPr/>
          </p:nvCxnSpPr>
          <p:spPr>
            <a:xfrm rot="5400000">
              <a:off x="4953436" y="2196467"/>
              <a:ext cx="644366" cy="1785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2" name="直線コネクタ 153">
              <a:extLst>
                <a:ext uri="{FF2B5EF4-FFF2-40B4-BE49-F238E27FC236}">
                  <a16:creationId xmlns:a16="http://schemas.microsoft.com/office/drawing/2014/main" id="{E2740E69-9DA1-AE3F-B294-5F45BEB616D9}"/>
                </a:ext>
              </a:extLst>
            </p:cNvPr>
            <p:cNvCxnSpPr/>
            <p:nvPr/>
          </p:nvCxnSpPr>
          <p:spPr>
            <a:xfrm rot="5400000">
              <a:off x="5117028" y="2042876"/>
              <a:ext cx="642938" cy="4872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3" name="直線コネクタ 154">
              <a:extLst>
                <a:ext uri="{FF2B5EF4-FFF2-40B4-BE49-F238E27FC236}">
                  <a16:creationId xmlns:a16="http://schemas.microsoft.com/office/drawing/2014/main" id="{487D39F8-2F19-F4F3-D3A9-85350A3D9F3E}"/>
                </a:ext>
              </a:extLst>
            </p:cNvPr>
            <p:cNvCxnSpPr/>
            <p:nvPr/>
          </p:nvCxnSpPr>
          <p:spPr>
            <a:xfrm rot="5400000">
              <a:off x="5267760" y="2192181"/>
              <a:ext cx="641510" cy="1871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4" name="直線コネクタ 158">
              <a:extLst>
                <a:ext uri="{FF2B5EF4-FFF2-40B4-BE49-F238E27FC236}">
                  <a16:creationId xmlns:a16="http://schemas.microsoft.com/office/drawing/2014/main" id="{062B8E26-B81D-7845-CB18-5D2CC2275C1B}"/>
                </a:ext>
              </a:extLst>
            </p:cNvPr>
            <p:cNvCxnSpPr/>
            <p:nvPr/>
          </p:nvCxnSpPr>
          <p:spPr>
            <a:xfrm rot="5400000">
              <a:off x="5429923" y="2034304"/>
              <a:ext cx="647225" cy="50863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線コネクタ 159">
              <a:extLst>
                <a:ext uri="{FF2B5EF4-FFF2-40B4-BE49-F238E27FC236}">
                  <a16:creationId xmlns:a16="http://schemas.microsoft.com/office/drawing/2014/main" id="{29A516F6-2CB7-E460-975F-9A44F2510EBF}"/>
                </a:ext>
              </a:extLst>
            </p:cNvPr>
            <p:cNvCxnSpPr/>
            <p:nvPr/>
          </p:nvCxnSpPr>
          <p:spPr>
            <a:xfrm rot="5400000">
              <a:off x="5648522" y="2261475"/>
              <a:ext cx="655797" cy="628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6" name="直線コネクタ 164">
              <a:extLst>
                <a:ext uri="{FF2B5EF4-FFF2-40B4-BE49-F238E27FC236}">
                  <a16:creationId xmlns:a16="http://schemas.microsoft.com/office/drawing/2014/main" id="{8A5B3A51-1EC0-BA76-F2D9-567D65182A48}"/>
                </a:ext>
              </a:extLst>
            </p:cNvPr>
            <p:cNvCxnSpPr/>
            <p:nvPr/>
          </p:nvCxnSpPr>
          <p:spPr>
            <a:xfrm rot="5400000">
              <a:off x="5925700" y="1987155"/>
              <a:ext cx="657225" cy="61864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直線コネクタ 165">
              <a:extLst>
                <a:ext uri="{FF2B5EF4-FFF2-40B4-BE49-F238E27FC236}">
                  <a16:creationId xmlns:a16="http://schemas.microsoft.com/office/drawing/2014/main" id="{E8C010E4-799E-AA4E-467A-E4AAF66E4A0C}"/>
                </a:ext>
              </a:extLst>
            </p:cNvPr>
            <p:cNvCxnSpPr/>
            <p:nvPr/>
          </p:nvCxnSpPr>
          <p:spPr>
            <a:xfrm rot="5400000" flipV="1">
              <a:off x="6249312" y="2282192"/>
              <a:ext cx="640080" cy="1143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8" name="直線コネクタ 170">
              <a:extLst>
                <a:ext uri="{FF2B5EF4-FFF2-40B4-BE49-F238E27FC236}">
                  <a16:creationId xmlns:a16="http://schemas.microsoft.com/office/drawing/2014/main" id="{D7E79719-318D-B1B5-C228-2150E51E873E}"/>
                </a:ext>
              </a:extLst>
            </p:cNvPr>
            <p:cNvCxnSpPr/>
            <p:nvPr/>
          </p:nvCxnSpPr>
          <p:spPr>
            <a:xfrm rot="5400000">
              <a:off x="6411474" y="2124315"/>
              <a:ext cx="638652" cy="32004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9" name="直線コネクタ 171">
              <a:extLst>
                <a:ext uri="{FF2B5EF4-FFF2-40B4-BE49-F238E27FC236}">
                  <a16:creationId xmlns:a16="http://schemas.microsoft.com/office/drawing/2014/main" id="{FD65D377-2A86-F14A-533A-D4AB017CAD3F}"/>
                </a:ext>
              </a:extLst>
            </p:cNvPr>
            <p:cNvCxnSpPr/>
            <p:nvPr/>
          </p:nvCxnSpPr>
          <p:spPr>
            <a:xfrm rot="5400000" flipV="1">
              <a:off x="6765804" y="2090025"/>
              <a:ext cx="632937" cy="3829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0" name="テキスト ボックス 179">
              <a:extLst>
                <a:ext uri="{FF2B5EF4-FFF2-40B4-BE49-F238E27FC236}">
                  <a16:creationId xmlns:a16="http://schemas.microsoft.com/office/drawing/2014/main" id="{2AAD8A52-1897-BAB1-F61E-16F779210C9E}"/>
                </a:ext>
              </a:extLst>
            </p:cNvPr>
            <p:cNvSpPr txBox="1">
              <a:spLocks noChangeArrowheads="1"/>
            </p:cNvSpPr>
            <p:nvPr/>
          </p:nvSpPr>
          <p:spPr bwMode="auto">
            <a:xfrm rot="5400000">
              <a:off x="2527418" y="2456499"/>
              <a:ext cx="281464" cy="332899"/>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800">
                  <a:solidFill>
                    <a:srgbClr val="000000"/>
                  </a:solidFill>
                  <a:latin typeface="Arial" charset="0"/>
                </a:rPr>
                <a:t>0</a:t>
              </a:r>
              <a:endParaRPr lang="ja-JP" altLang="en-US" sz="1800">
                <a:solidFill>
                  <a:srgbClr val="000000"/>
                </a:solidFill>
                <a:latin typeface="Arial" charset="0"/>
              </a:endParaRPr>
            </a:p>
          </p:txBody>
        </p:sp>
        <p:sp>
          <p:nvSpPr>
            <p:cNvPr id="161" name="テキスト ボックス 180">
              <a:extLst>
                <a:ext uri="{FF2B5EF4-FFF2-40B4-BE49-F238E27FC236}">
                  <a16:creationId xmlns:a16="http://schemas.microsoft.com/office/drawing/2014/main" id="{D4436D39-9390-9EC7-479C-46AB466DF2B9}"/>
                </a:ext>
              </a:extLst>
            </p:cNvPr>
            <p:cNvSpPr txBox="1">
              <a:spLocks noChangeArrowheads="1"/>
            </p:cNvSpPr>
            <p:nvPr/>
          </p:nvSpPr>
          <p:spPr bwMode="auto">
            <a:xfrm rot="5400000">
              <a:off x="2527418" y="2699387"/>
              <a:ext cx="281464" cy="332899"/>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800">
                  <a:solidFill>
                    <a:srgbClr val="000000"/>
                  </a:solidFill>
                  <a:latin typeface="Arial" charset="0"/>
                </a:rPr>
                <a:t>1</a:t>
              </a:r>
              <a:endParaRPr lang="ja-JP" altLang="en-US" sz="1800">
                <a:solidFill>
                  <a:srgbClr val="000000"/>
                </a:solidFill>
                <a:latin typeface="Arial" charset="0"/>
              </a:endParaRPr>
            </a:p>
          </p:txBody>
        </p:sp>
        <p:sp>
          <p:nvSpPr>
            <p:cNvPr id="162" name="テキスト ボックス 181">
              <a:extLst>
                <a:ext uri="{FF2B5EF4-FFF2-40B4-BE49-F238E27FC236}">
                  <a16:creationId xmlns:a16="http://schemas.microsoft.com/office/drawing/2014/main" id="{D15E9DAE-207E-490C-2DD6-7C0C0D4EAAAC}"/>
                </a:ext>
              </a:extLst>
            </p:cNvPr>
            <p:cNvSpPr txBox="1">
              <a:spLocks noChangeArrowheads="1"/>
            </p:cNvSpPr>
            <p:nvPr/>
          </p:nvSpPr>
          <p:spPr bwMode="auto">
            <a:xfrm rot="5400000">
              <a:off x="2527418" y="2943704"/>
              <a:ext cx="281463" cy="332899"/>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800">
                  <a:solidFill>
                    <a:srgbClr val="000000"/>
                  </a:solidFill>
                  <a:latin typeface="Arial" charset="0"/>
                </a:rPr>
                <a:t>2</a:t>
              </a:r>
              <a:endParaRPr lang="ja-JP" altLang="en-US" sz="1800">
                <a:solidFill>
                  <a:srgbClr val="000000"/>
                </a:solidFill>
                <a:latin typeface="Arial" charset="0"/>
              </a:endParaRPr>
            </a:p>
          </p:txBody>
        </p:sp>
        <p:sp>
          <p:nvSpPr>
            <p:cNvPr id="163" name="テキスト ボックス 182">
              <a:extLst>
                <a:ext uri="{FF2B5EF4-FFF2-40B4-BE49-F238E27FC236}">
                  <a16:creationId xmlns:a16="http://schemas.microsoft.com/office/drawing/2014/main" id="{AD1AAB35-9641-CCB0-08A3-94FFB8B0CBB5}"/>
                </a:ext>
              </a:extLst>
            </p:cNvPr>
            <p:cNvSpPr txBox="1">
              <a:spLocks noChangeArrowheads="1"/>
            </p:cNvSpPr>
            <p:nvPr/>
          </p:nvSpPr>
          <p:spPr bwMode="auto">
            <a:xfrm rot="5400000">
              <a:off x="2526703" y="3187306"/>
              <a:ext cx="282893" cy="332899"/>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800">
                  <a:solidFill>
                    <a:srgbClr val="000000"/>
                  </a:solidFill>
                  <a:latin typeface="Arial" charset="0"/>
                </a:rPr>
                <a:t>3</a:t>
              </a:r>
              <a:endParaRPr lang="ja-JP" altLang="en-US" sz="1800">
                <a:solidFill>
                  <a:srgbClr val="000000"/>
                </a:solidFill>
                <a:latin typeface="Arial" charset="0"/>
              </a:endParaRPr>
            </a:p>
          </p:txBody>
        </p:sp>
        <p:sp>
          <p:nvSpPr>
            <p:cNvPr id="164" name="テキスト ボックス 183">
              <a:extLst>
                <a:ext uri="{FF2B5EF4-FFF2-40B4-BE49-F238E27FC236}">
                  <a16:creationId xmlns:a16="http://schemas.microsoft.com/office/drawing/2014/main" id="{7E2E3164-21F3-959E-7B75-A1C3ADA6606A}"/>
                </a:ext>
              </a:extLst>
            </p:cNvPr>
            <p:cNvSpPr txBox="1">
              <a:spLocks noChangeArrowheads="1"/>
            </p:cNvSpPr>
            <p:nvPr/>
          </p:nvSpPr>
          <p:spPr bwMode="auto">
            <a:xfrm rot="5400000">
              <a:off x="2527418" y="3430907"/>
              <a:ext cx="281464" cy="332899"/>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800">
                  <a:solidFill>
                    <a:srgbClr val="000000"/>
                  </a:solidFill>
                  <a:latin typeface="Arial" charset="0"/>
                </a:rPr>
                <a:t>4</a:t>
              </a:r>
              <a:endParaRPr lang="ja-JP" altLang="en-US" sz="1800">
                <a:solidFill>
                  <a:srgbClr val="000000"/>
                </a:solidFill>
                <a:latin typeface="Arial" charset="0"/>
              </a:endParaRPr>
            </a:p>
          </p:txBody>
        </p:sp>
        <p:sp>
          <p:nvSpPr>
            <p:cNvPr id="165" name="テキスト ボックス 184">
              <a:extLst>
                <a:ext uri="{FF2B5EF4-FFF2-40B4-BE49-F238E27FC236}">
                  <a16:creationId xmlns:a16="http://schemas.microsoft.com/office/drawing/2014/main" id="{E8510F6E-4BC6-408A-CB35-A1B55EA19915}"/>
                </a:ext>
              </a:extLst>
            </p:cNvPr>
            <p:cNvSpPr txBox="1">
              <a:spLocks noChangeArrowheads="1"/>
            </p:cNvSpPr>
            <p:nvPr/>
          </p:nvSpPr>
          <p:spPr bwMode="auto">
            <a:xfrm rot="5400000">
              <a:off x="2527418" y="3675224"/>
              <a:ext cx="281463" cy="332899"/>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800">
                  <a:solidFill>
                    <a:srgbClr val="000000"/>
                  </a:solidFill>
                  <a:latin typeface="Arial" charset="0"/>
                </a:rPr>
                <a:t>5</a:t>
              </a:r>
              <a:endParaRPr lang="ja-JP" altLang="en-US" sz="1800">
                <a:solidFill>
                  <a:srgbClr val="000000"/>
                </a:solidFill>
                <a:latin typeface="Arial" charset="0"/>
              </a:endParaRPr>
            </a:p>
          </p:txBody>
        </p:sp>
        <p:sp>
          <p:nvSpPr>
            <p:cNvPr id="166" name="テキスト ボックス 185">
              <a:extLst>
                <a:ext uri="{FF2B5EF4-FFF2-40B4-BE49-F238E27FC236}">
                  <a16:creationId xmlns:a16="http://schemas.microsoft.com/office/drawing/2014/main" id="{EFE4A85E-E70F-96B8-3DEB-C5EF68ACB136}"/>
                </a:ext>
              </a:extLst>
            </p:cNvPr>
            <p:cNvSpPr txBox="1">
              <a:spLocks noChangeArrowheads="1"/>
            </p:cNvSpPr>
            <p:nvPr/>
          </p:nvSpPr>
          <p:spPr bwMode="auto">
            <a:xfrm rot="5400000">
              <a:off x="2152371" y="3075863"/>
              <a:ext cx="661512" cy="331470"/>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1800">
                  <a:solidFill>
                    <a:srgbClr val="000000"/>
                  </a:solidFill>
                  <a:latin typeface="Arial" charset="0"/>
                </a:rPr>
                <a:t>(kHz)</a:t>
              </a:r>
              <a:endParaRPr lang="ja-JP" altLang="en-US" sz="1800">
                <a:solidFill>
                  <a:srgbClr val="000000"/>
                </a:solidFill>
                <a:latin typeface="Arial" charset="0"/>
              </a:endParaRPr>
            </a:p>
          </p:txBody>
        </p:sp>
        <p:sp>
          <p:nvSpPr>
            <p:cNvPr id="167" name="テキスト ボックス 193">
              <a:extLst>
                <a:ext uri="{FF2B5EF4-FFF2-40B4-BE49-F238E27FC236}">
                  <a16:creationId xmlns:a16="http://schemas.microsoft.com/office/drawing/2014/main" id="{D9F83616-A180-A04F-6F69-14CDCEFBF6FA}"/>
                </a:ext>
              </a:extLst>
            </p:cNvPr>
            <p:cNvSpPr txBox="1">
              <a:spLocks noChangeArrowheads="1"/>
            </p:cNvSpPr>
            <p:nvPr/>
          </p:nvSpPr>
          <p:spPr bwMode="auto">
            <a:xfrm>
              <a:off x="4321928" y="1040904"/>
              <a:ext cx="320040" cy="414338"/>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2400">
                  <a:solidFill>
                    <a:srgbClr val="000000"/>
                  </a:solidFill>
                  <a:latin typeface="Arial" charset="0"/>
                </a:rPr>
                <a:t>a</a:t>
              </a:r>
              <a:endParaRPr lang="ja-JP" altLang="en-US" sz="2400">
                <a:solidFill>
                  <a:srgbClr val="000000"/>
                </a:solidFill>
                <a:latin typeface="Arial" charset="0"/>
              </a:endParaRPr>
            </a:p>
          </p:txBody>
        </p:sp>
        <p:sp>
          <p:nvSpPr>
            <p:cNvPr id="168" name="テキスト ボックス 195">
              <a:extLst>
                <a:ext uri="{FF2B5EF4-FFF2-40B4-BE49-F238E27FC236}">
                  <a16:creationId xmlns:a16="http://schemas.microsoft.com/office/drawing/2014/main" id="{F17DA2D3-BBF5-ED94-2485-12C7F58ADFC7}"/>
                </a:ext>
              </a:extLst>
            </p:cNvPr>
            <p:cNvSpPr txBox="1">
              <a:spLocks noChangeArrowheads="1"/>
            </p:cNvSpPr>
            <p:nvPr/>
          </p:nvSpPr>
          <p:spPr bwMode="auto">
            <a:xfrm>
              <a:off x="5564941" y="1040904"/>
              <a:ext cx="253596" cy="461665"/>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2400">
                  <a:solidFill>
                    <a:srgbClr val="000000"/>
                  </a:solidFill>
                  <a:latin typeface="Arial" charset="0"/>
                </a:rPr>
                <a:t>i</a:t>
              </a:r>
              <a:endParaRPr lang="ja-JP" altLang="en-US" sz="2400">
                <a:solidFill>
                  <a:srgbClr val="000000"/>
                </a:solidFill>
                <a:latin typeface="Arial" charset="0"/>
              </a:endParaRPr>
            </a:p>
          </p:txBody>
        </p:sp>
        <p:sp>
          <p:nvSpPr>
            <p:cNvPr id="169" name="テキスト ボックス 196">
              <a:extLst>
                <a:ext uri="{FF2B5EF4-FFF2-40B4-BE49-F238E27FC236}">
                  <a16:creationId xmlns:a16="http://schemas.microsoft.com/office/drawing/2014/main" id="{575C6E7E-FBB6-A233-002A-7F654D26B3F0}"/>
                </a:ext>
              </a:extLst>
            </p:cNvPr>
            <p:cNvSpPr txBox="1">
              <a:spLocks noChangeArrowheads="1"/>
            </p:cNvSpPr>
            <p:nvPr/>
          </p:nvSpPr>
          <p:spPr bwMode="auto">
            <a:xfrm>
              <a:off x="6509345" y="1040904"/>
              <a:ext cx="430053" cy="414338"/>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2400">
                  <a:solidFill>
                    <a:srgbClr val="000000"/>
                  </a:solidFill>
                  <a:latin typeface="Arial" charset="0"/>
                </a:rPr>
                <a:t>sil</a:t>
              </a:r>
              <a:endParaRPr lang="ja-JP" altLang="en-US" sz="2400">
                <a:solidFill>
                  <a:srgbClr val="000000"/>
                </a:solidFill>
                <a:latin typeface="Arial" charset="0"/>
              </a:endParaRPr>
            </a:p>
          </p:txBody>
        </p:sp>
        <p:sp>
          <p:nvSpPr>
            <p:cNvPr id="170" name="テキスト ボックス 197">
              <a:extLst>
                <a:ext uri="{FF2B5EF4-FFF2-40B4-BE49-F238E27FC236}">
                  <a16:creationId xmlns:a16="http://schemas.microsoft.com/office/drawing/2014/main" id="{82E7BF16-5308-6395-3DF0-40BA313B6FB5}"/>
                </a:ext>
              </a:extLst>
            </p:cNvPr>
            <p:cNvSpPr txBox="1">
              <a:spLocks noChangeArrowheads="1"/>
            </p:cNvSpPr>
            <p:nvPr/>
          </p:nvSpPr>
          <p:spPr bwMode="auto">
            <a:xfrm>
              <a:off x="3243222" y="1040904"/>
              <a:ext cx="428625" cy="414338"/>
            </a:xfrm>
            <a:prstGeom prst="rect">
              <a:avLst/>
            </a:prstGeom>
            <a:noFill/>
            <a:ln w="9525">
              <a:noFill/>
              <a:miter lim="800000"/>
              <a:headEnd/>
              <a:tailEnd/>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sz="2400">
                  <a:solidFill>
                    <a:srgbClr val="000000"/>
                  </a:solidFill>
                  <a:latin typeface="Arial" charset="0"/>
                </a:rPr>
                <a:t>sil</a:t>
              </a:r>
              <a:endParaRPr lang="ja-JP" altLang="en-US" sz="2400">
                <a:solidFill>
                  <a:srgbClr val="000000"/>
                </a:solidFill>
                <a:latin typeface="Arial" charset="0"/>
              </a:endParaRPr>
            </a:p>
          </p:txBody>
        </p:sp>
      </p:grpSp>
    </p:spTree>
    <p:extLst>
      <p:ext uri="{BB962C8B-B14F-4D97-AF65-F5344CB8AC3E}">
        <p14:creationId xmlns:p14="http://schemas.microsoft.com/office/powerpoint/2010/main" val="196000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ASR: Architecture – 5. Lang Models </a:t>
            </a:r>
            <a:br>
              <a:rPr lang="en-US" sz="3600" dirty="0"/>
            </a:br>
            <a:endParaRPr lang="en-US" sz="2800" dirty="0">
              <a:solidFill>
                <a:srgbClr val="404040"/>
              </a:solidFill>
              <a:latin typeface="Calibri Ligh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3"/>
                <a:stretch>
                  <a:fillRect/>
                </a:stretch>
              </a:blipFill>
            </p:spPr>
            <p:txBody>
              <a:bodyPr/>
              <a:lstStyle/>
              <a:p>
                <a:r>
                  <a:rPr lang="en-US">
                    <a:noFill/>
                  </a:rPr>
                  <a:t> </a:t>
                </a:r>
              </a:p>
            </p:txBody>
          </p:sp>
        </mc:Fallback>
      </mc:AlternateContent>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16" y="254007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339122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3391224"/>
                <a:ext cx="389850" cy="369332"/>
              </a:xfrm>
              <a:prstGeom prst="rect">
                <a:avLst/>
              </a:prstGeom>
              <a:blipFill>
                <a:blip r:embed="rId5"/>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1698855"/>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1698855"/>
            <a:ext cx="1475763"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p:sp>
        <p:nvSpPr>
          <p:cNvPr id="56" name="Rectangle 55">
            <a:extLst>
              <a:ext uri="{FF2B5EF4-FFF2-40B4-BE49-F238E27FC236}">
                <a16:creationId xmlns:a16="http://schemas.microsoft.com/office/drawing/2014/main" id="{39001BFC-A2C5-B4D7-A2EA-EB75A7E4DECC}"/>
              </a:ext>
            </a:extLst>
          </p:cNvPr>
          <p:cNvSpPr/>
          <p:nvPr/>
        </p:nvSpPr>
        <p:spPr>
          <a:xfrm>
            <a:off x="5600030" y="1699026"/>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1698855"/>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1698855"/>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2049656"/>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2049656"/>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2077929"/>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356833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356833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277564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27715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3391224"/>
                <a:ext cx="40588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1334251"/>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1334251"/>
                <a:ext cx="9711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411001" y="1334251"/>
                <a:ext cx="99193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m:oMathPara>
                </a14:m>
                <a:endParaRPr lang="en-US" b="1"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411001" y="1334251"/>
                <a:ext cx="991938" cy="369332"/>
              </a:xfrm>
              <a:prstGeom prst="rect">
                <a:avLst/>
              </a:prstGeom>
              <a:blipFill>
                <a:blip r:embed="rId8"/>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727304" y="1334251"/>
                <a:ext cx="95346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m:oMathPara>
                </a14:m>
                <a:endParaRPr lang="en-US" b="1"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727304" y="1334251"/>
                <a:ext cx="953466" cy="369332"/>
              </a:xfrm>
              <a:prstGeom prst="rect">
                <a:avLst/>
              </a:prstGeom>
              <a:blipFill>
                <a:blip r:embed="rId9"/>
                <a:stretch>
                  <a:fillRect b="-11667"/>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7005" y="248466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3391224"/>
                <a:ext cx="405880" cy="369332"/>
              </a:xfrm>
              <a:prstGeom prst="rect">
                <a:avLst/>
              </a:prstGeom>
              <a:blipFill>
                <a:blip r:embed="rId11"/>
                <a:stretch>
                  <a:fillRect b="-11475"/>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356833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259486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60842" y="1334251"/>
                <a:ext cx="101277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b="1"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60842" y="1334251"/>
                <a:ext cx="101277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25088" y="1334251"/>
                <a:ext cx="81067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b="1"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25088" y="1334251"/>
                <a:ext cx="810670" cy="369332"/>
              </a:xfrm>
              <a:prstGeom prst="rect">
                <a:avLst/>
              </a:prstGeom>
              <a:blipFill>
                <a:blip r:embed="rId1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339122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3391224"/>
                <a:ext cx="367408" cy="369332"/>
              </a:xfrm>
              <a:prstGeom prst="rect">
                <a:avLst/>
              </a:prstGeom>
              <a:blipFill>
                <a:blip r:embed="rId14"/>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356833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339122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3391224"/>
                <a:ext cx="465191" cy="369332"/>
              </a:xfrm>
              <a:prstGeom prst="rect">
                <a:avLst/>
              </a:prstGeom>
              <a:blipFill>
                <a:blip r:embed="rId15"/>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356833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356833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p:pic>
        <p:nvPicPr>
          <p:cNvPr id="113" name="Picture 112">
            <a:extLst>
              <a:ext uri="{FF2B5EF4-FFF2-40B4-BE49-F238E27FC236}">
                <a16:creationId xmlns:a16="http://schemas.microsoft.com/office/drawing/2014/main" id="{8673CA17-297B-8272-649D-6BDC5447C66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9913" t="5897" r="3764" b="6045"/>
          <a:stretch/>
        </p:blipFill>
        <p:spPr bwMode="auto">
          <a:xfrm>
            <a:off x="8763000" y="3919134"/>
            <a:ext cx="3351442" cy="280943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descr="Screen Clipping">
            <a:extLst>
              <a:ext uri="{FF2B5EF4-FFF2-40B4-BE49-F238E27FC236}">
                <a16:creationId xmlns:a16="http://schemas.microsoft.com/office/drawing/2014/main" id="{56252CCD-09A1-32A2-79EB-EC01FDC704B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98349" y="3858214"/>
            <a:ext cx="5511311" cy="2725406"/>
          </a:xfrm>
          <a:prstGeom prst="rect">
            <a:avLst/>
          </a:prstGeom>
        </p:spPr>
      </p:pic>
      <p:pic>
        <p:nvPicPr>
          <p:cNvPr id="116" name="Picture 115" descr="Screen Clipping">
            <a:extLst>
              <a:ext uri="{FF2B5EF4-FFF2-40B4-BE49-F238E27FC236}">
                <a16:creationId xmlns:a16="http://schemas.microsoft.com/office/drawing/2014/main" id="{3F19725B-7EEF-61B3-2A3C-B27492DB730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3855007"/>
            <a:ext cx="3199830" cy="2789380"/>
          </a:xfrm>
          <a:prstGeom prst="rect">
            <a:avLst/>
          </a:prstGeom>
        </p:spPr>
      </p:pic>
      <p:sp>
        <p:nvSpPr>
          <p:cNvPr id="255" name="TextBox 5">
            <a:extLst>
              <a:ext uri="{FF2B5EF4-FFF2-40B4-BE49-F238E27FC236}">
                <a16:creationId xmlns:a16="http://schemas.microsoft.com/office/drawing/2014/main" id="{7036D442-F49C-E7A5-03DE-B99FBC40C81E}"/>
              </a:ext>
            </a:extLst>
          </p:cNvPr>
          <p:cNvSpPr txBox="1"/>
          <p:nvPr/>
        </p:nvSpPr>
        <p:spPr>
          <a:xfrm>
            <a:off x="301493" y="6552809"/>
            <a:ext cx="26032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Without language models</a:t>
            </a:r>
          </a:p>
        </p:txBody>
      </p:sp>
      <p:sp>
        <p:nvSpPr>
          <p:cNvPr id="640" name="TextBox 6">
            <a:extLst>
              <a:ext uri="{FF2B5EF4-FFF2-40B4-BE49-F238E27FC236}">
                <a16:creationId xmlns:a16="http://schemas.microsoft.com/office/drawing/2014/main" id="{18C30731-2301-4145-1602-500438CC6C03}"/>
              </a:ext>
            </a:extLst>
          </p:cNvPr>
          <p:cNvSpPr txBox="1"/>
          <p:nvPr/>
        </p:nvSpPr>
        <p:spPr>
          <a:xfrm>
            <a:off x="5356211" y="6552809"/>
            <a:ext cx="235750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With language models</a:t>
            </a:r>
          </a:p>
        </p:txBody>
      </p:sp>
      <p:sp>
        <p:nvSpPr>
          <p:cNvPr id="641" name="TextBox 4">
            <a:extLst>
              <a:ext uri="{FF2B5EF4-FFF2-40B4-BE49-F238E27FC236}">
                <a16:creationId xmlns:a16="http://schemas.microsoft.com/office/drawing/2014/main" id="{D5E1552B-43CD-B2D7-EAE9-F79435D5333E}"/>
              </a:ext>
            </a:extLst>
          </p:cNvPr>
          <p:cNvSpPr txBox="1"/>
          <p:nvPr/>
        </p:nvSpPr>
        <p:spPr>
          <a:xfrm>
            <a:off x="2777927" y="6610318"/>
            <a:ext cx="161178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(Dynamic programing)</a:t>
            </a:r>
          </a:p>
        </p:txBody>
      </p:sp>
    </p:spTree>
    <p:extLst>
      <p:ext uri="{BB962C8B-B14F-4D97-AF65-F5344CB8AC3E}">
        <p14:creationId xmlns:p14="http://schemas.microsoft.com/office/powerpoint/2010/main" val="153944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ASR: Architecture – 4. Lexicon Model </a:t>
            </a:r>
            <a:br>
              <a:rPr lang="en-US" sz="3600" dirty="0"/>
            </a:br>
            <a:endParaRPr lang="en-US" sz="2800" dirty="0">
              <a:solidFill>
                <a:srgbClr val="404040"/>
              </a:solidFill>
              <a:latin typeface="Calibri Ligh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3"/>
                <a:stretch>
                  <a:fillRect/>
                </a:stretch>
              </a:blipFill>
            </p:spPr>
            <p:txBody>
              <a:bodyPr/>
              <a:lstStyle/>
              <a:p>
                <a:r>
                  <a:rPr lang="en-US">
                    <a:noFill/>
                  </a:rPr>
                  <a:t> </a:t>
                </a:r>
              </a:p>
            </p:txBody>
          </p:sp>
        </mc:Fallback>
      </mc:AlternateContent>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16" y="254007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339122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3391224"/>
                <a:ext cx="389850" cy="369332"/>
              </a:xfrm>
              <a:prstGeom prst="rect">
                <a:avLst/>
              </a:prstGeom>
              <a:blipFill>
                <a:blip r:embed="rId5"/>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1698855"/>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1698855"/>
            <a:ext cx="1475763"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p:sp>
        <p:nvSpPr>
          <p:cNvPr id="56" name="Rectangle 55">
            <a:extLst>
              <a:ext uri="{FF2B5EF4-FFF2-40B4-BE49-F238E27FC236}">
                <a16:creationId xmlns:a16="http://schemas.microsoft.com/office/drawing/2014/main" id="{39001BFC-A2C5-B4D7-A2EA-EB75A7E4DECC}"/>
              </a:ext>
            </a:extLst>
          </p:cNvPr>
          <p:cNvSpPr/>
          <p:nvPr/>
        </p:nvSpPr>
        <p:spPr>
          <a:xfrm>
            <a:off x="5600030" y="1699026"/>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1698855"/>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1698855"/>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2049656"/>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2049656"/>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2077929"/>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356833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356833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277564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27715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3391224"/>
                <a:ext cx="40588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1334251"/>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1334251"/>
                <a:ext cx="9711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411001" y="1334251"/>
                <a:ext cx="99193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m:oMathPara>
                </a14:m>
                <a:endParaRPr lang="en-US" b="1"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411001" y="1334251"/>
                <a:ext cx="991938" cy="369332"/>
              </a:xfrm>
              <a:prstGeom prst="rect">
                <a:avLst/>
              </a:prstGeom>
              <a:blipFill>
                <a:blip r:embed="rId8"/>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727304" y="1334251"/>
                <a:ext cx="95346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m:oMathPara>
                </a14:m>
                <a:endParaRPr lang="en-US" b="1"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727304" y="1334251"/>
                <a:ext cx="953466" cy="369332"/>
              </a:xfrm>
              <a:prstGeom prst="rect">
                <a:avLst/>
              </a:prstGeom>
              <a:blipFill>
                <a:blip r:embed="rId9"/>
                <a:stretch>
                  <a:fillRect b="-11667"/>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7005" y="248466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3391224"/>
                <a:ext cx="405880" cy="369332"/>
              </a:xfrm>
              <a:prstGeom prst="rect">
                <a:avLst/>
              </a:prstGeom>
              <a:blipFill>
                <a:blip r:embed="rId11"/>
                <a:stretch>
                  <a:fillRect b="-11475"/>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356833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259486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60842" y="1334251"/>
                <a:ext cx="101277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b="1"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60842" y="1334251"/>
                <a:ext cx="101277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25088" y="1334251"/>
                <a:ext cx="81067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b="1"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25088" y="1334251"/>
                <a:ext cx="810670" cy="369332"/>
              </a:xfrm>
              <a:prstGeom prst="rect">
                <a:avLst/>
              </a:prstGeom>
              <a:blipFill>
                <a:blip r:embed="rId1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339122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3391224"/>
                <a:ext cx="367408" cy="369332"/>
              </a:xfrm>
              <a:prstGeom prst="rect">
                <a:avLst/>
              </a:prstGeom>
              <a:blipFill>
                <a:blip r:embed="rId14"/>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356833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339122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3391224"/>
                <a:ext cx="465191" cy="369332"/>
              </a:xfrm>
              <a:prstGeom prst="rect">
                <a:avLst/>
              </a:prstGeom>
              <a:blipFill>
                <a:blip r:embed="rId15"/>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356833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356833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p:sp>
        <p:nvSpPr>
          <p:cNvPr id="6" name="Content Placeholder 2">
            <a:extLst>
              <a:ext uri="{FF2B5EF4-FFF2-40B4-BE49-F238E27FC236}">
                <a16:creationId xmlns:a16="http://schemas.microsoft.com/office/drawing/2014/main" id="{672D1789-3755-94B4-A21B-0001A5918AD8}"/>
              </a:ext>
            </a:extLst>
          </p:cNvPr>
          <p:cNvSpPr>
            <a:spLocks noGrp="1"/>
          </p:cNvSpPr>
          <p:nvPr/>
        </p:nvSpPr>
        <p:spPr>
          <a:xfrm>
            <a:off x="914401" y="3879886"/>
            <a:ext cx="10363199" cy="350389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i="1" u="sng" dirty="0">
                <a:solidFill>
                  <a:srgbClr val="305142"/>
                </a:solidFill>
              </a:rPr>
              <a:t>Lexical model </a:t>
            </a:r>
            <a:r>
              <a:rPr lang="en-US" dirty="0">
                <a:solidFill>
                  <a:srgbClr val="305142"/>
                </a:solidFill>
              </a:rPr>
              <a:t>: bridges acoustic model -&gt; language models. </a:t>
            </a:r>
          </a:p>
          <a:p>
            <a:r>
              <a:rPr lang="en-US" dirty="0">
                <a:solidFill>
                  <a:srgbClr val="305142"/>
                </a:solidFill>
              </a:rPr>
              <a:t>Mapping between words and the acoustic units (phoneme is most common)</a:t>
            </a:r>
          </a:p>
          <a:p>
            <a:pPr marL="457200" lvl="1" indent="0">
              <a:buNone/>
            </a:pPr>
            <a:r>
              <a:rPr lang="en-US" dirty="0">
                <a:solidFill>
                  <a:srgbClr val="305142"/>
                </a:solidFill>
              </a:rPr>
              <a:t>Deterministic                                               Probabilistic</a:t>
            </a:r>
          </a:p>
          <a:p>
            <a:endParaRPr lang="en-US" dirty="0"/>
          </a:p>
        </p:txBody>
      </p:sp>
      <p:pic>
        <p:nvPicPr>
          <p:cNvPr id="7" name="table">
            <a:extLst>
              <a:ext uri="{FF2B5EF4-FFF2-40B4-BE49-F238E27FC236}">
                <a16:creationId xmlns:a16="http://schemas.microsoft.com/office/drawing/2014/main" id="{6986E1CA-50C0-D908-8A6B-B9AC076C8F53}"/>
              </a:ext>
            </a:extLst>
          </p:cNvPr>
          <p:cNvPicPr>
            <a:picLocks noChangeAspect="1"/>
          </p:cNvPicPr>
          <p:nvPr/>
        </p:nvPicPr>
        <p:blipFill>
          <a:blip r:embed="rId16"/>
          <a:stretch>
            <a:fillRect/>
          </a:stretch>
        </p:blipFill>
        <p:spPr>
          <a:xfrm>
            <a:off x="1490333" y="4914784"/>
            <a:ext cx="3023286" cy="1854200"/>
          </a:xfrm>
          <a:prstGeom prst="rect">
            <a:avLst/>
          </a:prstGeom>
        </p:spPr>
      </p:pic>
      <p:pic>
        <p:nvPicPr>
          <p:cNvPr id="8" name="table">
            <a:extLst>
              <a:ext uri="{FF2B5EF4-FFF2-40B4-BE49-F238E27FC236}">
                <a16:creationId xmlns:a16="http://schemas.microsoft.com/office/drawing/2014/main" id="{ADD8DD77-0C40-A0D0-52A3-31C99F475250}"/>
              </a:ext>
            </a:extLst>
          </p:cNvPr>
          <p:cNvPicPr>
            <a:picLocks noChangeAspect="1"/>
          </p:cNvPicPr>
          <p:nvPr/>
        </p:nvPicPr>
        <p:blipFill>
          <a:blip r:embed="rId17"/>
          <a:stretch>
            <a:fillRect/>
          </a:stretch>
        </p:blipFill>
        <p:spPr>
          <a:xfrm>
            <a:off x="5215702" y="4914784"/>
            <a:ext cx="4712043" cy="1854200"/>
          </a:xfrm>
          <a:prstGeom prst="rect">
            <a:avLst/>
          </a:prstGeom>
        </p:spPr>
      </p:pic>
    </p:spTree>
    <p:extLst>
      <p:ext uri="{BB962C8B-B14F-4D97-AF65-F5344CB8AC3E}">
        <p14:creationId xmlns:p14="http://schemas.microsoft.com/office/powerpoint/2010/main" val="2039299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ASR: Architecture – 1. Feature Extraction</a:t>
            </a:r>
            <a:br>
              <a:rPr lang="en-US" sz="3600" dirty="0"/>
            </a:br>
            <a:endParaRPr lang="en-US" sz="2800" dirty="0">
              <a:solidFill>
                <a:srgbClr val="404040"/>
              </a:solidFill>
              <a:latin typeface="Calibri Ligh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3"/>
                <a:stretch>
                  <a:fillRect/>
                </a:stretch>
              </a:blipFill>
            </p:spPr>
            <p:txBody>
              <a:bodyPr/>
              <a:lstStyle/>
              <a:p>
                <a:r>
                  <a:rPr lang="en-US">
                    <a:noFill/>
                  </a:rPr>
                  <a:t> </a:t>
                </a:r>
              </a:p>
            </p:txBody>
          </p:sp>
        </mc:Fallback>
      </mc:AlternateContent>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16" y="254007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339122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3391224"/>
                <a:ext cx="389850" cy="369332"/>
              </a:xfrm>
              <a:prstGeom prst="rect">
                <a:avLst/>
              </a:prstGeom>
              <a:blipFill>
                <a:blip r:embed="rId5"/>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1698855"/>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1698855"/>
            <a:ext cx="1475763"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p:sp>
        <p:nvSpPr>
          <p:cNvPr id="56" name="Rectangle 55">
            <a:extLst>
              <a:ext uri="{FF2B5EF4-FFF2-40B4-BE49-F238E27FC236}">
                <a16:creationId xmlns:a16="http://schemas.microsoft.com/office/drawing/2014/main" id="{39001BFC-A2C5-B4D7-A2EA-EB75A7E4DECC}"/>
              </a:ext>
            </a:extLst>
          </p:cNvPr>
          <p:cNvSpPr/>
          <p:nvPr/>
        </p:nvSpPr>
        <p:spPr>
          <a:xfrm>
            <a:off x="5600030" y="1699026"/>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2049656"/>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2049656"/>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2077929"/>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356833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356833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277564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27715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3391224"/>
                <a:ext cx="40588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1316519"/>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1316519"/>
                <a:ext cx="9711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449311" y="1316519"/>
                <a:ext cx="98712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m:oMathPara>
                </a14:m>
                <a:endParaRPr lang="en-US"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449311" y="1316519"/>
                <a:ext cx="987129" cy="369332"/>
              </a:xfrm>
              <a:prstGeom prst="rect">
                <a:avLst/>
              </a:prstGeom>
              <a:blipFill>
                <a:blip r:embed="rId8"/>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725742" y="1329523"/>
                <a:ext cx="94865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m:oMathPara>
                </a14:m>
                <a:endParaRPr lang="en-US"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725742" y="1329523"/>
                <a:ext cx="948657" cy="369332"/>
              </a:xfrm>
              <a:prstGeom prst="rect">
                <a:avLst/>
              </a:prstGeom>
              <a:blipFill>
                <a:blip r:embed="rId9"/>
                <a:stretch>
                  <a:fillRect b="-11475"/>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7005" y="248466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3391224"/>
                <a:ext cx="405880" cy="369332"/>
              </a:xfrm>
              <a:prstGeom prst="rect">
                <a:avLst/>
              </a:prstGeom>
              <a:blipFill>
                <a:blip r:embed="rId11"/>
                <a:stretch>
                  <a:fillRect b="-11475"/>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356833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259486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48973" y="1315063"/>
                <a:ext cx="100796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48973" y="1315063"/>
                <a:ext cx="10079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39475" y="1315063"/>
                <a:ext cx="80586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39475" y="1315063"/>
                <a:ext cx="805862" cy="369332"/>
              </a:xfrm>
              <a:prstGeom prst="rect">
                <a:avLst/>
              </a:prstGeom>
              <a:blipFill>
                <a:blip r:embed="rId1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339122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3391224"/>
                <a:ext cx="367408" cy="369332"/>
              </a:xfrm>
              <a:prstGeom prst="rect">
                <a:avLst/>
              </a:prstGeom>
              <a:blipFill>
                <a:blip r:embed="rId14"/>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356833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339122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3391224"/>
                <a:ext cx="465191" cy="369332"/>
              </a:xfrm>
              <a:prstGeom prst="rect">
                <a:avLst/>
              </a:prstGeom>
              <a:blipFill>
                <a:blip r:embed="rId15"/>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356833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356833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p:pic>
        <p:nvPicPr>
          <p:cNvPr id="4" name="Content Placeholder 6" descr="Screen Clipping">
            <a:extLst>
              <a:ext uri="{FF2B5EF4-FFF2-40B4-BE49-F238E27FC236}">
                <a16:creationId xmlns:a16="http://schemas.microsoft.com/office/drawing/2014/main" id="{4196AA5B-692F-DA6A-6121-FC44718204EB}"/>
              </a:ext>
            </a:extLst>
          </p:cNvPr>
          <p:cNvPicPr>
            <a:picLocks noChangeAspect="1"/>
          </p:cNvPicPr>
          <p:nvPr/>
        </p:nvPicPr>
        <p:blipFill rotWithShape="1">
          <a:blip r:embed="rId16">
            <a:extLst>
              <a:ext uri="{28A0092B-C50C-407E-A947-70E740481C1C}">
                <a14:useLocalDpi xmlns:a14="http://schemas.microsoft.com/office/drawing/2010/main" val="0"/>
              </a:ext>
            </a:extLst>
          </a:blip>
          <a:srcRect l="4543" r="2813"/>
          <a:stretch/>
        </p:blipFill>
        <p:spPr>
          <a:xfrm>
            <a:off x="-1101" y="4126560"/>
            <a:ext cx="3764080" cy="269326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78E4F38-91F1-6E68-EFCE-19BCC5C1101C}"/>
                  </a:ext>
                </a:extLst>
              </p:cNvPr>
              <p:cNvSpPr txBox="1"/>
              <p:nvPr/>
            </p:nvSpPr>
            <p:spPr>
              <a:xfrm>
                <a:off x="475590" y="3847715"/>
                <a:ext cx="2272739" cy="378758"/>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r>
                        <a:rPr lang="en-US" i="1" dirty="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𝛿</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𝐴</m:t>
                      </m:r>
                      <m:r>
                        <a:rPr lang="en-US" i="1" dirty="0">
                          <a:latin typeface="Cambria Math" panose="02040503050406030204" pitchFamily="18" charset="0"/>
                          <a:ea typeface="Cambria Math" panose="02040503050406030204" pitchFamily="18" charset="0"/>
                        </a:rPr>
                        <m:t>,</m:t>
                      </m:r>
                      <m:acc>
                        <m:accPr>
                          <m:chr m:val="̂"/>
                          <m:ctrlPr>
                            <a:rPr lang="en-US" i="1" dirty="0">
                              <a:latin typeface="Cambria Math" panose="02040503050406030204" pitchFamily="18" charset="0"/>
                              <a:ea typeface="Cambria Math" panose="02040503050406030204" pitchFamily="18" charset="0"/>
                            </a:rPr>
                          </m:ctrlPr>
                        </m:accPr>
                        <m:e>
                          <m:r>
                            <a:rPr lang="en-US" i="1" dirty="0">
                              <a:latin typeface="Cambria Math" panose="02040503050406030204" pitchFamily="18" charset="0"/>
                              <a:ea typeface="Cambria Math" panose="02040503050406030204" pitchFamily="18" charset="0"/>
                            </a:rPr>
                            <m:t>𝐴</m:t>
                          </m:r>
                        </m:e>
                      </m:acc>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𝑂</m:t>
                      </m:r>
                      <m:r>
                        <a:rPr lang="en-US" i="1" dirty="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F78E4F38-91F1-6E68-EFCE-19BCC5C1101C}"/>
                  </a:ext>
                </a:extLst>
              </p:cNvPr>
              <p:cNvSpPr txBox="1">
                <a:spLocks noRot="1" noChangeAspect="1" noMove="1" noResize="1" noEditPoints="1" noAdjustHandles="1" noChangeArrowheads="1" noChangeShapeType="1" noTextEdit="1"/>
              </p:cNvSpPr>
              <p:nvPr/>
            </p:nvSpPr>
            <p:spPr>
              <a:xfrm>
                <a:off x="475590" y="3847715"/>
                <a:ext cx="2272739" cy="378758"/>
              </a:xfrm>
              <a:prstGeom prst="rect">
                <a:avLst/>
              </a:prstGeom>
              <a:blipFill>
                <a:blip r:embed="rId17"/>
                <a:stretch>
                  <a:fillRect t="-6452" r="-536" b="-1612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BC04F62-3264-0F2E-55FD-EEE19E0283A1}"/>
              </a:ext>
            </a:extLst>
          </p:cNvPr>
          <p:cNvSpPr txBox="1"/>
          <p:nvPr/>
        </p:nvSpPr>
        <p:spPr>
          <a:xfrm>
            <a:off x="1780624" y="6358161"/>
            <a:ext cx="1802852" cy="461665"/>
          </a:xfrm>
          <a:prstGeom prst="rect">
            <a:avLst/>
          </a:prstGeom>
          <a:noFill/>
        </p:spPr>
        <p:txBody>
          <a:bodyPr wrap="square">
            <a:spAutoFit/>
          </a:bodyPr>
          <a:lstStyle/>
          <a:p>
            <a:r>
              <a:rPr lang="en-US" sz="1200" dirty="0"/>
              <a:t>Reduce information rate </a:t>
            </a:r>
          </a:p>
          <a:p>
            <a:r>
              <a:rPr lang="en-US" sz="1200" dirty="0"/>
              <a:t>Remove noise (SAD)</a:t>
            </a:r>
          </a:p>
        </p:txBody>
      </p:sp>
      <p:pic>
        <p:nvPicPr>
          <p:cNvPr id="9" name="Picture 8">
            <a:extLst>
              <a:ext uri="{FF2B5EF4-FFF2-40B4-BE49-F238E27FC236}">
                <a16:creationId xmlns:a16="http://schemas.microsoft.com/office/drawing/2014/main" id="{3F6070A3-C14A-13DA-4825-B116B48DA5EE}"/>
              </a:ext>
            </a:extLst>
          </p:cNvPr>
          <p:cNvPicPr>
            <a:picLocks noGrp="1"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44376" y="4037094"/>
            <a:ext cx="3919024" cy="21719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mfcc”的图片搜索结果">
            <a:extLst>
              <a:ext uri="{FF2B5EF4-FFF2-40B4-BE49-F238E27FC236}">
                <a16:creationId xmlns:a16="http://schemas.microsoft.com/office/drawing/2014/main" id="{F2CC1AB2-3BA3-9566-EE46-BEA6FD7105E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83476" y="6233421"/>
            <a:ext cx="4878510" cy="57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相关图片">
            <a:extLst>
              <a:ext uri="{FF2B5EF4-FFF2-40B4-BE49-F238E27FC236}">
                <a16:creationId xmlns:a16="http://schemas.microsoft.com/office/drawing/2014/main" id="{A867113A-8458-F855-6B60-E48B5246ED3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60583" y="3979840"/>
            <a:ext cx="3880849" cy="223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7730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3"/>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78E2733D-5B6D-6DB7-8D2C-BA4A0837B3DD}"/>
              </a:ext>
            </a:extLst>
          </p:cNvPr>
          <p:cNvSpPr/>
          <p:nvPr/>
        </p:nvSpPr>
        <p:spPr>
          <a:xfrm>
            <a:off x="2497960" y="1295723"/>
            <a:ext cx="5052780" cy="121609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dirty="0">
              <a:solidFill>
                <a:schemeClr val="bg1"/>
              </a:solidFill>
              <a:latin typeface="Franklin Gothic Demi Cond" panose="020B0706030402020204" pitchFamily="34" charset="0"/>
            </a:endParaRPr>
          </a:p>
        </p:txBody>
      </p:sp>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ASR: Architecture – GMM-HMM</a:t>
            </a:r>
            <a:br>
              <a:rPr lang="en-US" sz="3600" dirty="0"/>
            </a:br>
            <a:endParaRPr lang="en-US" sz="2800" dirty="0">
              <a:solidFill>
                <a:srgbClr val="404040"/>
              </a:solidFill>
              <a:latin typeface="Calibri Light"/>
            </a:endParaRPr>
          </a:p>
        </p:txBody>
      </p:sp>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16" y="254007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339122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3391224"/>
                <a:ext cx="389850" cy="369332"/>
              </a:xfrm>
              <a:prstGeom prst="rect">
                <a:avLst/>
              </a:prstGeom>
              <a:blipFill>
                <a:blip r:embed="rId5"/>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1698855"/>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1698855"/>
            <a:ext cx="1475763"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p:sp>
        <p:nvSpPr>
          <p:cNvPr id="56" name="Rectangle 55">
            <a:extLst>
              <a:ext uri="{FF2B5EF4-FFF2-40B4-BE49-F238E27FC236}">
                <a16:creationId xmlns:a16="http://schemas.microsoft.com/office/drawing/2014/main" id="{39001BFC-A2C5-B4D7-A2EA-EB75A7E4DECC}"/>
              </a:ext>
            </a:extLst>
          </p:cNvPr>
          <p:cNvSpPr/>
          <p:nvPr/>
        </p:nvSpPr>
        <p:spPr>
          <a:xfrm>
            <a:off x="5600030" y="1699026"/>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2049656"/>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2049656"/>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2077929"/>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356833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356833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277564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27715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3391224"/>
                <a:ext cx="40588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1316519"/>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1316519"/>
                <a:ext cx="9711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115936" y="1316519"/>
                <a:ext cx="17485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a14:m>
                <a:r>
                  <a:rPr lang="en-US" dirty="0"/>
                  <a:t>: </a:t>
                </a:r>
                <a:r>
                  <a:rPr lang="en-US" sz="2400" b="1" dirty="0"/>
                  <a:t>GMM</a:t>
                </a:r>
                <a:endParaRPr lang="en-US" b="1"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115936" y="1316519"/>
                <a:ext cx="1748556" cy="461665"/>
              </a:xfrm>
              <a:prstGeom prst="rect">
                <a:avLst/>
              </a:prstGeom>
              <a:blipFill>
                <a:blip r:embed="rId8"/>
                <a:stretch>
                  <a:fillRect t="-9211" r="-5575"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430467" y="1329523"/>
                <a:ext cx="1708481"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a14:m>
                <a:r>
                  <a:rPr lang="en-US" dirty="0"/>
                  <a:t>: </a:t>
                </a:r>
                <a:r>
                  <a:rPr lang="en-US" sz="2400" dirty="0"/>
                  <a:t>HMM</a:t>
                </a:r>
                <a:endParaRPr lang="en-US"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430467" y="1329523"/>
                <a:ext cx="1708481" cy="461665"/>
              </a:xfrm>
              <a:prstGeom prst="rect">
                <a:avLst/>
              </a:prstGeom>
              <a:blipFill>
                <a:blip r:embed="rId9"/>
                <a:stretch>
                  <a:fillRect t="-9211" r="-5000" b="-30263"/>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7005" y="248466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3391224"/>
                <a:ext cx="405880" cy="369332"/>
              </a:xfrm>
              <a:prstGeom prst="rect">
                <a:avLst/>
              </a:prstGeom>
              <a:blipFill>
                <a:blip r:embed="rId11"/>
                <a:stretch>
                  <a:fillRect b="-11475"/>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356833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259486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48973" y="1315063"/>
                <a:ext cx="100796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48973" y="1315063"/>
                <a:ext cx="10079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39475" y="1315063"/>
                <a:ext cx="80586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39475" y="1315063"/>
                <a:ext cx="805862" cy="369332"/>
              </a:xfrm>
              <a:prstGeom prst="rect">
                <a:avLst/>
              </a:prstGeom>
              <a:blipFill>
                <a:blip r:embed="rId1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339122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3391224"/>
                <a:ext cx="367408" cy="369332"/>
              </a:xfrm>
              <a:prstGeom prst="rect">
                <a:avLst/>
              </a:prstGeom>
              <a:blipFill>
                <a:blip r:embed="rId14"/>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356833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339122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3391224"/>
                <a:ext cx="465191" cy="369332"/>
              </a:xfrm>
              <a:prstGeom prst="rect">
                <a:avLst/>
              </a:prstGeom>
              <a:blipFill>
                <a:blip r:embed="rId15"/>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356833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356833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p:pic>
        <p:nvPicPr>
          <p:cNvPr id="113" name="Picture 112">
            <a:extLst>
              <a:ext uri="{FF2B5EF4-FFF2-40B4-BE49-F238E27FC236}">
                <a16:creationId xmlns:a16="http://schemas.microsoft.com/office/drawing/2014/main" id="{F78558F3-159D-7EF9-799B-8AC32FF1709F}"/>
              </a:ext>
            </a:extLst>
          </p:cNvPr>
          <p:cNvPicPr>
            <a:picLocks noChangeAspect="1"/>
          </p:cNvPicPr>
          <p:nvPr/>
        </p:nvPicPr>
        <p:blipFill>
          <a:blip r:embed="rId16"/>
          <a:stretch>
            <a:fillRect/>
          </a:stretch>
        </p:blipFill>
        <p:spPr>
          <a:xfrm>
            <a:off x="84924" y="4123200"/>
            <a:ext cx="3133880" cy="2763165"/>
          </a:xfrm>
          <a:prstGeom prst="rect">
            <a:avLst/>
          </a:prstGeom>
        </p:spPr>
      </p:pic>
      <p:sp>
        <p:nvSpPr>
          <p:cNvPr id="115" name="TextBox 114">
            <a:extLst>
              <a:ext uri="{FF2B5EF4-FFF2-40B4-BE49-F238E27FC236}">
                <a16:creationId xmlns:a16="http://schemas.microsoft.com/office/drawing/2014/main" id="{1754FD87-CE7E-2375-E1B3-653781B1AF2D}"/>
              </a:ext>
            </a:extLst>
          </p:cNvPr>
          <p:cNvSpPr txBox="1"/>
          <p:nvPr/>
        </p:nvSpPr>
        <p:spPr>
          <a:xfrm>
            <a:off x="244651" y="3817971"/>
            <a:ext cx="2754452" cy="369332"/>
          </a:xfrm>
          <a:prstGeom prst="rect">
            <a:avLst/>
          </a:prstGeom>
          <a:noFill/>
        </p:spPr>
        <p:txBody>
          <a:bodyPr wrap="square">
            <a:spAutoFit/>
          </a:bodyPr>
          <a:lstStyle/>
          <a:p>
            <a:r>
              <a:rPr lang="en-US" i="1" dirty="0"/>
              <a:t>Gaussian Mixture Models</a:t>
            </a:r>
          </a:p>
        </p:txBody>
      </p:sp>
      <mc:AlternateContent xmlns:mc="http://schemas.openxmlformats.org/markup-compatibility/2006" xmlns:a14="http://schemas.microsoft.com/office/drawing/2010/main">
        <mc:Choice Requires="a14">
          <p:sp>
            <p:nvSpPr>
              <p:cNvPr id="116" name="Content Placeholder 2">
                <a:extLst>
                  <a:ext uri="{FF2B5EF4-FFF2-40B4-BE49-F238E27FC236}">
                    <a16:creationId xmlns:a16="http://schemas.microsoft.com/office/drawing/2014/main" id="{3FD97BD3-2E29-371C-4272-98D525094D57}"/>
                  </a:ext>
                </a:extLst>
              </p:cNvPr>
              <p:cNvSpPr>
                <a:spLocks noGrp="1"/>
              </p:cNvSpPr>
              <p:nvPr/>
            </p:nvSpPr>
            <p:spPr>
              <a:xfrm>
                <a:off x="3218804" y="6553200"/>
                <a:ext cx="5463563" cy="509501"/>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O/P Prob: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1" i="1">
                            <a:latin typeface="Cambria Math" panose="02040503050406030204" pitchFamily="18" charset="0"/>
                          </a:rPr>
                          <m:t>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𝒐</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𝑏</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𝒐</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b="1" i="1">
                                <a:latin typeface="Cambria Math" panose="02040503050406030204" pitchFamily="18" charset="0"/>
                              </a:rPr>
                              <m:t>𝒒</m:t>
                            </m:r>
                          </m:e>
                          <m:sub>
                            <m:r>
                              <a:rPr lang="en-US" i="1">
                                <a:latin typeface="Cambria Math" panose="02040503050406030204" pitchFamily="18" charset="0"/>
                              </a:rPr>
                              <m:t>𝑡</m:t>
                            </m:r>
                          </m:sub>
                        </m:sSub>
                      </m:e>
                    </m:d>
                  </m:oMath>
                </a14:m>
                <a:r>
                  <a:rPr lang="en-US" i="1" dirty="0">
                    <a:latin typeface="Cambria Math" panose="02040503050406030204" pitchFamily="18" charset="0"/>
                  </a:rPr>
                  <a:t> =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=1</m:t>
                        </m:r>
                      </m:sub>
                      <m:sup>
                        <m:r>
                          <a:rPr lang="en-US" i="1">
                            <a:latin typeface="Cambria Math" panose="02040503050406030204" pitchFamily="18" charset="0"/>
                          </a:rPr>
                          <m:t>𝑀</m:t>
                        </m:r>
                      </m:sup>
                      <m:e>
                        <m:sSub>
                          <m:sSubPr>
                            <m:ctrlPr>
                              <a:rPr lang="en-US" i="1">
                                <a:latin typeface="Cambria Math" panose="02040503050406030204" pitchFamily="18" charset="0"/>
                              </a:rPr>
                            </m:ctrlPr>
                          </m:sSubPr>
                          <m:e>
                            <m:r>
                              <a:rPr lang="en-US" i="1">
                                <a:latin typeface="Cambria Math" panose="02040503050406030204" pitchFamily="18" charset="0"/>
                              </a:rPr>
                              <m:t>𝑤</m:t>
                            </m:r>
                          </m:e>
                          <m:sub>
                            <m:sSub>
                              <m:sSubPr>
                                <m:ctrlPr>
                                  <a:rPr lang="en-US" i="1">
                                    <a:latin typeface="Cambria Math" panose="02040503050406030204" pitchFamily="18" charset="0"/>
                                  </a:rPr>
                                </m:ctrlPr>
                              </m:sSubPr>
                              <m:e>
                                <m:r>
                                  <a:rPr lang="en-US" b="1" i="1">
                                    <a:latin typeface="Cambria Math" panose="02040503050406030204" pitchFamily="18" charset="0"/>
                                  </a:rPr>
                                  <m:t>𝒒</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𝑚</m:t>
                            </m:r>
                          </m:sub>
                        </m:sSub>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𝒐</m:t>
                                </m:r>
                              </m:e>
                              <m:sub>
                                <m:r>
                                  <a:rPr lang="en-US" i="1">
                                    <a:latin typeface="Cambria Math" panose="02040503050406030204" pitchFamily="18" charset="0"/>
                                  </a:rPr>
                                  <m:t>𝑡</m:t>
                                </m:r>
                              </m:sub>
                            </m:sSub>
                          </m:e>
                          <m:e>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𝝁</m:t>
                                </m:r>
                              </m:e>
                              <m:sub>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𝚺</m:t>
                                </m:r>
                              </m:e>
                              <m:sub>
                                <m:r>
                                  <a:rPr lang="en-US" i="1">
                                    <a:latin typeface="Cambria Math" panose="02040503050406030204" pitchFamily="18" charset="0"/>
                                  </a:rPr>
                                  <m:t>𝑚</m:t>
                                </m:r>
                              </m:sub>
                            </m:sSub>
                          </m:e>
                        </m:d>
                      </m:e>
                    </m:nary>
                  </m:oMath>
                </a14:m>
                <a:endParaRPr lang="en-US" dirty="0"/>
              </a:p>
              <a:p>
                <a:endParaRPr lang="en-US" dirty="0"/>
              </a:p>
              <a:p>
                <a:endParaRPr lang="en-US" dirty="0"/>
              </a:p>
            </p:txBody>
          </p:sp>
        </mc:Choice>
        <mc:Fallback xmlns="">
          <p:sp>
            <p:nvSpPr>
              <p:cNvPr id="116" name="Content Placeholder 2">
                <a:extLst>
                  <a:ext uri="{FF2B5EF4-FFF2-40B4-BE49-F238E27FC236}">
                    <a16:creationId xmlns:a16="http://schemas.microsoft.com/office/drawing/2014/main" id="{3FD97BD3-2E29-371C-4272-98D525094D57}"/>
                  </a:ext>
                </a:extLst>
              </p:cNvPr>
              <p:cNvSpPr>
                <a:spLocks noGrp="1" noRot="1" noChangeAspect="1" noMove="1" noResize="1" noEditPoints="1" noAdjustHandles="1" noChangeArrowheads="1" noChangeShapeType="1" noTextEdit="1"/>
              </p:cNvSpPr>
              <p:nvPr/>
            </p:nvSpPr>
            <p:spPr>
              <a:xfrm>
                <a:off x="3218804" y="6553200"/>
                <a:ext cx="5463563" cy="509501"/>
              </a:xfrm>
              <a:prstGeom prst="rect">
                <a:avLst/>
              </a:prstGeom>
              <a:blipFill>
                <a:blip r:embed="rId17"/>
                <a:stretch>
                  <a:fillRect l="-670" t="-84524" b="-83333"/>
                </a:stretch>
              </a:blipFill>
            </p:spPr>
            <p:txBody>
              <a:bodyPr/>
              <a:lstStyle/>
              <a:p>
                <a:r>
                  <a:rPr lang="en-US">
                    <a:noFill/>
                  </a:rPr>
                  <a:t> </a:t>
                </a:r>
              </a:p>
            </p:txBody>
          </p:sp>
        </mc:Fallback>
      </mc:AlternateContent>
      <p:pic>
        <p:nvPicPr>
          <p:cNvPr id="255" name="Picture 254">
            <a:extLst>
              <a:ext uri="{FF2B5EF4-FFF2-40B4-BE49-F238E27FC236}">
                <a16:creationId xmlns:a16="http://schemas.microsoft.com/office/drawing/2014/main" id="{441AF2D5-F632-E8F3-DE91-CFDB5B1264CA}"/>
              </a:ext>
            </a:extLst>
          </p:cNvPr>
          <p:cNvPicPr>
            <a:picLocks noChangeAspect="1"/>
          </p:cNvPicPr>
          <p:nvPr/>
        </p:nvPicPr>
        <p:blipFill>
          <a:blip r:embed="rId18"/>
          <a:stretch>
            <a:fillRect/>
          </a:stretch>
        </p:blipFill>
        <p:spPr>
          <a:xfrm>
            <a:off x="3428796" y="4083857"/>
            <a:ext cx="4781753" cy="2336898"/>
          </a:xfrm>
          <a:prstGeom prst="rect">
            <a:avLst/>
          </a:prstGeom>
        </p:spPr>
      </p:pic>
      <p:sp>
        <p:nvSpPr>
          <p:cNvPr id="256" name="Content Placeholder 2">
            <a:extLst>
              <a:ext uri="{FF2B5EF4-FFF2-40B4-BE49-F238E27FC236}">
                <a16:creationId xmlns:a16="http://schemas.microsoft.com/office/drawing/2014/main" id="{F7BB40C7-8EF7-FE6A-F856-339798A3567E}"/>
              </a:ext>
            </a:extLst>
          </p:cNvPr>
          <p:cNvSpPr>
            <a:spLocks noGrp="1"/>
          </p:cNvSpPr>
          <p:nvPr/>
        </p:nvSpPr>
        <p:spPr>
          <a:xfrm>
            <a:off x="3096498" y="3891635"/>
            <a:ext cx="6762977" cy="354671"/>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ja-JP" sz="1800" i="1" dirty="0"/>
              <a:t>Hidden Markov Model</a:t>
            </a:r>
            <a:r>
              <a:rPr lang="en-US" altLang="ja-JP" sz="1800" dirty="0"/>
              <a:t>: Markov chain with unknown state sequence</a:t>
            </a:r>
          </a:p>
          <a:p>
            <a:endParaRPr lang="en-US" sz="1800" dirty="0"/>
          </a:p>
        </p:txBody>
      </p:sp>
      <p:pic>
        <p:nvPicPr>
          <p:cNvPr id="257" name="Picture 2" descr="“gaussian mixture model”的图片搜索结果">
            <a:extLst>
              <a:ext uri="{FF2B5EF4-FFF2-40B4-BE49-F238E27FC236}">
                <a16:creationId xmlns:a16="http://schemas.microsoft.com/office/drawing/2014/main" id="{D437F2F5-093D-CBEF-D05C-F9CFF59832FA}"/>
              </a:ext>
            </a:extLst>
          </p:cNvPr>
          <p:cNvPicPr>
            <a:picLocks noChangeAspect="1" noChangeArrowheads="1" noCrop="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38782" y="2542588"/>
            <a:ext cx="1958675" cy="97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8" name="Picture 2">
            <a:extLst>
              <a:ext uri="{FF2B5EF4-FFF2-40B4-BE49-F238E27FC236}">
                <a16:creationId xmlns:a16="http://schemas.microsoft.com/office/drawing/2014/main" id="{EE1A5FF1-31CD-0439-3B21-016C76C2942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53448" y="4187303"/>
            <a:ext cx="3947487" cy="2218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9">
            <a:extLst>
              <a:ext uri="{FF2B5EF4-FFF2-40B4-BE49-F238E27FC236}">
                <a16:creationId xmlns:a16="http://schemas.microsoft.com/office/drawing/2014/main" id="{15335C70-4DC3-C88D-211A-85DAB3F62E89}"/>
              </a:ext>
            </a:extLst>
          </p:cNvPr>
          <p:cNvSpPr/>
          <p:nvPr/>
        </p:nvSpPr>
        <p:spPr>
          <a:xfrm>
            <a:off x="4120697" y="713767"/>
            <a:ext cx="1973414" cy="736608"/>
          </a:xfrm>
          <a:custGeom>
            <a:avLst/>
            <a:gdLst>
              <a:gd name="connsiteX0" fmla="*/ 0 w 1783550"/>
              <a:gd name="connsiteY0" fmla="*/ 0 h 1117749"/>
              <a:gd name="connsiteX1" fmla="*/ 1783550 w 1783550"/>
              <a:gd name="connsiteY1" fmla="*/ 0 h 1117749"/>
              <a:gd name="connsiteX2" fmla="*/ 1783550 w 1783550"/>
              <a:gd name="connsiteY2" fmla="*/ 1117749 h 1117749"/>
              <a:gd name="connsiteX3" fmla="*/ 0 w 1783550"/>
              <a:gd name="connsiteY3" fmla="*/ 1117749 h 1117749"/>
              <a:gd name="connsiteX4" fmla="*/ 0 w 1783550"/>
              <a:gd name="connsiteY4" fmla="*/ 0 h 1117749"/>
              <a:gd name="connsiteX0" fmla="*/ 0 w 1783550"/>
              <a:gd name="connsiteY0" fmla="*/ 0 h 1117749"/>
              <a:gd name="connsiteX1" fmla="*/ 1783550 w 1783550"/>
              <a:gd name="connsiteY1" fmla="*/ 0 h 1117749"/>
              <a:gd name="connsiteX2" fmla="*/ 1783550 w 1783550"/>
              <a:gd name="connsiteY2" fmla="*/ 1117749 h 1117749"/>
              <a:gd name="connsiteX3" fmla="*/ 908907 w 1783550"/>
              <a:gd name="connsiteY3" fmla="*/ 1117749 h 1117749"/>
              <a:gd name="connsiteX4" fmla="*/ 0 w 1783550"/>
              <a:gd name="connsiteY4" fmla="*/ 1117749 h 1117749"/>
              <a:gd name="connsiteX5" fmla="*/ 0 w 1783550"/>
              <a:gd name="connsiteY5" fmla="*/ 0 h 1117749"/>
              <a:gd name="connsiteX0" fmla="*/ 0 w 1783550"/>
              <a:gd name="connsiteY0" fmla="*/ 0 h 1329784"/>
              <a:gd name="connsiteX1" fmla="*/ 1783550 w 1783550"/>
              <a:gd name="connsiteY1" fmla="*/ 0 h 1329784"/>
              <a:gd name="connsiteX2" fmla="*/ 1783550 w 1783550"/>
              <a:gd name="connsiteY2" fmla="*/ 1117749 h 1329784"/>
              <a:gd name="connsiteX3" fmla="*/ 895655 w 1783550"/>
              <a:gd name="connsiteY3" fmla="*/ 1329784 h 1329784"/>
              <a:gd name="connsiteX4" fmla="*/ 0 w 1783550"/>
              <a:gd name="connsiteY4" fmla="*/ 1117749 h 1329784"/>
              <a:gd name="connsiteX5" fmla="*/ 0 w 1783550"/>
              <a:gd name="connsiteY5" fmla="*/ 0 h 1329784"/>
              <a:gd name="connsiteX0" fmla="*/ 0 w 1783550"/>
              <a:gd name="connsiteY0" fmla="*/ 0 h 1409297"/>
              <a:gd name="connsiteX1" fmla="*/ 1783550 w 1783550"/>
              <a:gd name="connsiteY1" fmla="*/ 0 h 1409297"/>
              <a:gd name="connsiteX2" fmla="*/ 1783550 w 1783550"/>
              <a:gd name="connsiteY2" fmla="*/ 1117749 h 1409297"/>
              <a:gd name="connsiteX3" fmla="*/ 895655 w 1783550"/>
              <a:gd name="connsiteY3" fmla="*/ 1409297 h 1409297"/>
              <a:gd name="connsiteX4" fmla="*/ 0 w 1783550"/>
              <a:gd name="connsiteY4" fmla="*/ 1117749 h 1409297"/>
              <a:gd name="connsiteX5" fmla="*/ 0 w 1783550"/>
              <a:gd name="connsiteY5" fmla="*/ 0 h 140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3550" h="1409297">
                <a:moveTo>
                  <a:pt x="0" y="0"/>
                </a:moveTo>
                <a:lnTo>
                  <a:pt x="1783550" y="0"/>
                </a:lnTo>
                <a:lnTo>
                  <a:pt x="1783550" y="1117749"/>
                </a:lnTo>
                <a:lnTo>
                  <a:pt x="895655" y="1409297"/>
                </a:lnTo>
                <a:lnTo>
                  <a:pt x="0" y="1117749"/>
                </a:lnTo>
                <a:lnTo>
                  <a:pt x="0" y="0"/>
                </a:lnTo>
                <a:close/>
              </a:path>
            </a:pathLst>
          </a:custGeom>
          <a:solidFill>
            <a:schemeClr val="bg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0" rIns="45720" bIns="45720" rtlCol="0" anchor="ctr">
            <a:noAutofit/>
          </a:bodyPr>
          <a:lstStyle/>
          <a:p>
            <a:pPr algn="ctr"/>
            <a:r>
              <a:rPr lang="en-US" sz="2400" dirty="0">
                <a:solidFill>
                  <a:schemeClr val="tx1"/>
                </a:solidFill>
                <a:latin typeface="Franklin Gothic Demi Cond" panose="020B0706030402020204" pitchFamily="34" charset="0"/>
              </a:rPr>
              <a:t>Acoustic Model</a:t>
            </a:r>
          </a:p>
        </p:txBody>
      </p:sp>
    </p:spTree>
    <p:extLst>
      <p:ext uri="{BB962C8B-B14F-4D97-AF65-F5344CB8AC3E}">
        <p14:creationId xmlns:p14="http://schemas.microsoft.com/office/powerpoint/2010/main" val="150045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anim calcmode="lin" valueType="num">
                                      <p:cBhvr>
                                        <p:cTn id="8" dur="1000" fill="hold"/>
                                        <p:tgtEl>
                                          <p:spTgt spid="257"/>
                                        </p:tgtEl>
                                        <p:attrNameLst>
                                          <p:attrName>ppt_x</p:attrName>
                                        </p:attrNameLst>
                                      </p:cBhvr>
                                      <p:tavLst>
                                        <p:tav tm="0">
                                          <p:val>
                                            <p:strVal val="#ppt_x"/>
                                          </p:val>
                                        </p:tav>
                                        <p:tav tm="100000">
                                          <p:val>
                                            <p:strVal val="#ppt_x"/>
                                          </p:val>
                                        </p:tav>
                                      </p:tavLst>
                                    </p:anim>
                                    <p:anim calcmode="lin" valueType="num">
                                      <p:cBhvr>
                                        <p:cTn id="9"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3"/>
                                        </p:tgtEl>
                                        <p:attrNameLst>
                                          <p:attrName>style.visibility</p:attrName>
                                        </p:attrNameLst>
                                      </p:cBhvr>
                                      <p:to>
                                        <p:strVal val="visible"/>
                                      </p:to>
                                    </p:set>
                                    <p:anim calcmode="lin" valueType="num">
                                      <p:cBhvr additive="base">
                                        <p:cTn id="14" dur="500" fill="hold"/>
                                        <p:tgtEl>
                                          <p:spTgt spid="113"/>
                                        </p:tgtEl>
                                        <p:attrNameLst>
                                          <p:attrName>ppt_x</p:attrName>
                                        </p:attrNameLst>
                                      </p:cBhvr>
                                      <p:tavLst>
                                        <p:tav tm="0">
                                          <p:val>
                                            <p:strVal val="#ppt_x"/>
                                          </p:val>
                                        </p:tav>
                                        <p:tav tm="100000">
                                          <p:val>
                                            <p:strVal val="#ppt_x"/>
                                          </p:val>
                                        </p:tav>
                                      </p:tavLst>
                                    </p:anim>
                                    <p:anim calcmode="lin" valueType="num">
                                      <p:cBhvr additive="base">
                                        <p:cTn id="15" dur="500" fill="hold"/>
                                        <p:tgtEl>
                                          <p:spTgt spid="113"/>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55"/>
                                        </p:tgtEl>
                                        <p:attrNameLst>
                                          <p:attrName>style.visibility</p:attrName>
                                        </p:attrNameLst>
                                      </p:cBhvr>
                                      <p:to>
                                        <p:strVal val="visible"/>
                                      </p:to>
                                    </p:set>
                                    <p:anim calcmode="lin" valueType="num">
                                      <p:cBhvr additive="base">
                                        <p:cTn id="18" dur="500" fill="hold"/>
                                        <p:tgtEl>
                                          <p:spTgt spid="255"/>
                                        </p:tgtEl>
                                        <p:attrNameLst>
                                          <p:attrName>ppt_x</p:attrName>
                                        </p:attrNameLst>
                                      </p:cBhvr>
                                      <p:tavLst>
                                        <p:tav tm="0">
                                          <p:val>
                                            <p:strVal val="#ppt_x"/>
                                          </p:val>
                                        </p:tav>
                                        <p:tav tm="100000">
                                          <p:val>
                                            <p:strVal val="#ppt_x"/>
                                          </p:val>
                                        </p:tav>
                                      </p:tavLst>
                                    </p:anim>
                                    <p:anim calcmode="lin" valueType="num">
                                      <p:cBhvr additive="base">
                                        <p:cTn id="19" dur="500" fill="hold"/>
                                        <p:tgtEl>
                                          <p:spTgt spid="25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58"/>
                                        </p:tgtEl>
                                        <p:attrNameLst>
                                          <p:attrName>style.visibility</p:attrName>
                                        </p:attrNameLst>
                                      </p:cBhvr>
                                      <p:to>
                                        <p:strVal val="visible"/>
                                      </p:to>
                                    </p:set>
                                    <p:anim calcmode="lin" valueType="num">
                                      <p:cBhvr additive="base">
                                        <p:cTn id="22" dur="500" fill="hold"/>
                                        <p:tgtEl>
                                          <p:spTgt spid="258"/>
                                        </p:tgtEl>
                                        <p:attrNameLst>
                                          <p:attrName>ppt_x</p:attrName>
                                        </p:attrNameLst>
                                      </p:cBhvr>
                                      <p:tavLst>
                                        <p:tav tm="0">
                                          <p:val>
                                            <p:strVal val="#ppt_x"/>
                                          </p:val>
                                        </p:tav>
                                        <p:tav tm="100000">
                                          <p:val>
                                            <p:strVal val="#ppt_x"/>
                                          </p:val>
                                        </p:tav>
                                      </p:tavLst>
                                    </p:anim>
                                    <p:anim calcmode="lin" valueType="num">
                                      <p:cBhvr additive="base">
                                        <p:cTn id="23" dur="500" fill="hold"/>
                                        <p:tgtEl>
                                          <p:spTgt spid="25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16"/>
                                        </p:tgtEl>
                                        <p:attrNameLst>
                                          <p:attrName>style.visibility</p:attrName>
                                        </p:attrNameLst>
                                      </p:cBhvr>
                                      <p:to>
                                        <p:strVal val="visible"/>
                                      </p:to>
                                    </p:set>
                                    <p:anim calcmode="lin" valueType="num">
                                      <p:cBhvr additive="base">
                                        <p:cTn id="26" dur="500" fill="hold"/>
                                        <p:tgtEl>
                                          <p:spTgt spid="116"/>
                                        </p:tgtEl>
                                        <p:attrNameLst>
                                          <p:attrName>ppt_x</p:attrName>
                                        </p:attrNameLst>
                                      </p:cBhvr>
                                      <p:tavLst>
                                        <p:tav tm="0">
                                          <p:val>
                                            <p:strVal val="#ppt_x"/>
                                          </p:val>
                                        </p:tav>
                                        <p:tav tm="100000">
                                          <p:val>
                                            <p:strVal val="#ppt_x"/>
                                          </p:val>
                                        </p:tav>
                                      </p:tavLst>
                                    </p:anim>
                                    <p:anim calcmode="lin" valueType="num">
                                      <p:cBhvr additive="base">
                                        <p:cTn id="27" dur="500" fill="hold"/>
                                        <p:tgtEl>
                                          <p:spTgt spid="1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15"/>
                                        </p:tgtEl>
                                        <p:attrNameLst>
                                          <p:attrName>style.visibility</p:attrName>
                                        </p:attrNameLst>
                                      </p:cBhvr>
                                      <p:to>
                                        <p:strVal val="visible"/>
                                      </p:to>
                                    </p:set>
                                    <p:anim calcmode="lin" valueType="num">
                                      <p:cBhvr additive="base">
                                        <p:cTn id="30" dur="500" fill="hold"/>
                                        <p:tgtEl>
                                          <p:spTgt spid="115"/>
                                        </p:tgtEl>
                                        <p:attrNameLst>
                                          <p:attrName>ppt_x</p:attrName>
                                        </p:attrNameLst>
                                      </p:cBhvr>
                                      <p:tavLst>
                                        <p:tav tm="0">
                                          <p:val>
                                            <p:strVal val="#ppt_x"/>
                                          </p:val>
                                        </p:tav>
                                        <p:tav tm="100000">
                                          <p:val>
                                            <p:strVal val="#ppt_x"/>
                                          </p:val>
                                        </p:tav>
                                      </p:tavLst>
                                    </p:anim>
                                    <p:anim calcmode="lin" valueType="num">
                                      <p:cBhvr additive="base">
                                        <p:cTn id="31" dur="500" fill="hold"/>
                                        <p:tgtEl>
                                          <p:spTgt spid="115"/>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56"/>
                                        </p:tgtEl>
                                        <p:attrNameLst>
                                          <p:attrName>style.visibility</p:attrName>
                                        </p:attrNameLst>
                                      </p:cBhvr>
                                      <p:to>
                                        <p:strVal val="visible"/>
                                      </p:to>
                                    </p:set>
                                    <p:anim calcmode="lin" valueType="num">
                                      <p:cBhvr additive="base">
                                        <p:cTn id="34" dur="500" fill="hold"/>
                                        <p:tgtEl>
                                          <p:spTgt spid="256"/>
                                        </p:tgtEl>
                                        <p:attrNameLst>
                                          <p:attrName>ppt_x</p:attrName>
                                        </p:attrNameLst>
                                      </p:cBhvr>
                                      <p:tavLst>
                                        <p:tav tm="0">
                                          <p:val>
                                            <p:strVal val="#ppt_x"/>
                                          </p:val>
                                        </p:tav>
                                        <p:tav tm="100000">
                                          <p:val>
                                            <p:strVal val="#ppt_x"/>
                                          </p:val>
                                        </p:tav>
                                      </p:tavLst>
                                    </p:anim>
                                    <p:anim calcmode="lin" valueType="num">
                                      <p:cBhvr additive="base">
                                        <p:cTn id="35" dur="500" fill="hold"/>
                                        <p:tgtEl>
                                          <p:spTgt spid="2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p:bldP spid="2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ASR: Architecture – 3. Sequence Model (HMM Advanced) </a:t>
            </a:r>
            <a:br>
              <a:rPr lang="en-US" sz="3600" dirty="0"/>
            </a:br>
            <a:endParaRPr lang="en-US" sz="2800" dirty="0">
              <a:solidFill>
                <a:srgbClr val="404040"/>
              </a:solidFill>
              <a:latin typeface="Calibri Ligh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3"/>
                <a:stretch>
                  <a:fillRect/>
                </a:stretch>
              </a:blipFill>
            </p:spPr>
            <p:txBody>
              <a:bodyPr/>
              <a:lstStyle/>
              <a:p>
                <a:r>
                  <a:rPr lang="en-US">
                    <a:noFill/>
                  </a:rPr>
                  <a:t> </a:t>
                </a:r>
              </a:p>
            </p:txBody>
          </p:sp>
        </mc:Fallback>
      </mc:AlternateContent>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16" y="254007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339122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3391224"/>
                <a:ext cx="389850" cy="369332"/>
              </a:xfrm>
              <a:prstGeom prst="rect">
                <a:avLst/>
              </a:prstGeom>
              <a:blipFill>
                <a:blip r:embed="rId5"/>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1698855"/>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1698855"/>
            <a:ext cx="1475763"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p:sp>
        <p:nvSpPr>
          <p:cNvPr id="56" name="Rectangle 55">
            <a:extLst>
              <a:ext uri="{FF2B5EF4-FFF2-40B4-BE49-F238E27FC236}">
                <a16:creationId xmlns:a16="http://schemas.microsoft.com/office/drawing/2014/main" id="{39001BFC-A2C5-B4D7-A2EA-EB75A7E4DECC}"/>
              </a:ext>
            </a:extLst>
          </p:cNvPr>
          <p:cNvSpPr/>
          <p:nvPr/>
        </p:nvSpPr>
        <p:spPr>
          <a:xfrm>
            <a:off x="5600030" y="1699026"/>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2049656"/>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2049656"/>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2077929"/>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356833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356833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277564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27715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3391224"/>
                <a:ext cx="40588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1316519"/>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1316519"/>
                <a:ext cx="9711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430261" y="1316519"/>
                <a:ext cx="99193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a14:m>
                <a:r>
                  <a:rPr lang="en-US" dirty="0"/>
                  <a:t> </a:t>
                </a:r>
                <a:endParaRPr lang="en-US" b="1"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430261" y="1316519"/>
                <a:ext cx="991938" cy="369332"/>
              </a:xfrm>
              <a:prstGeom prst="rect">
                <a:avLst/>
              </a:prstGeom>
              <a:blipFill>
                <a:blip r:embed="rId8"/>
                <a:stretch>
                  <a:fillRect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430467" y="1329523"/>
                <a:ext cx="2430024"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a14:m>
                <a:r>
                  <a:rPr lang="en-US" dirty="0"/>
                  <a:t>: </a:t>
                </a:r>
                <a:r>
                  <a:rPr lang="en-US" sz="2400" dirty="0"/>
                  <a:t>HMM (Adv)</a:t>
                </a:r>
                <a:endParaRPr lang="en-US"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430467" y="1329523"/>
                <a:ext cx="2430024" cy="461665"/>
              </a:xfrm>
              <a:prstGeom prst="rect">
                <a:avLst/>
              </a:prstGeom>
              <a:blipFill>
                <a:blip r:embed="rId9"/>
                <a:stretch>
                  <a:fillRect t="-9211" r="-3769" b="-30263"/>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7005" y="248466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3391224"/>
                <a:ext cx="405880" cy="369332"/>
              </a:xfrm>
              <a:prstGeom prst="rect">
                <a:avLst/>
              </a:prstGeom>
              <a:blipFill>
                <a:blip r:embed="rId11"/>
                <a:stretch>
                  <a:fillRect b="-11475"/>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356833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259486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48973" y="1315063"/>
                <a:ext cx="100796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48973" y="1315063"/>
                <a:ext cx="100796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39475" y="1315063"/>
                <a:ext cx="80586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39475" y="1315063"/>
                <a:ext cx="805862" cy="369332"/>
              </a:xfrm>
              <a:prstGeom prst="rect">
                <a:avLst/>
              </a:prstGeom>
              <a:blipFill>
                <a:blip r:embed="rId1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339122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3391224"/>
                <a:ext cx="367408" cy="369332"/>
              </a:xfrm>
              <a:prstGeom prst="rect">
                <a:avLst/>
              </a:prstGeom>
              <a:blipFill>
                <a:blip r:embed="rId14"/>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356833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339122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3391224"/>
                <a:ext cx="465191" cy="369332"/>
              </a:xfrm>
              <a:prstGeom prst="rect">
                <a:avLst/>
              </a:prstGeom>
              <a:blipFill>
                <a:blip r:embed="rId15"/>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356833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356833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p:pic>
        <p:nvPicPr>
          <p:cNvPr id="220" name="Picture 219">
            <a:extLst>
              <a:ext uri="{FF2B5EF4-FFF2-40B4-BE49-F238E27FC236}">
                <a16:creationId xmlns:a16="http://schemas.microsoft.com/office/drawing/2014/main" id="{BFCE64FF-A2C5-FAA1-CD3C-D0FBFDB50AD2}"/>
              </a:ext>
            </a:extLst>
          </p:cNvPr>
          <p:cNvPicPr>
            <a:picLocks noChangeAspect="1"/>
          </p:cNvPicPr>
          <p:nvPr/>
        </p:nvPicPr>
        <p:blipFill>
          <a:blip r:embed="rId16"/>
          <a:stretch>
            <a:fillRect/>
          </a:stretch>
        </p:blipFill>
        <p:spPr>
          <a:xfrm>
            <a:off x="-25707" y="3949542"/>
            <a:ext cx="4523081" cy="2635248"/>
          </a:xfrm>
          <a:prstGeom prst="rect">
            <a:avLst/>
          </a:prstGeom>
        </p:spPr>
      </p:pic>
      <p:sp>
        <p:nvSpPr>
          <p:cNvPr id="222" name="Content Placeholder 2">
            <a:extLst>
              <a:ext uri="{FF2B5EF4-FFF2-40B4-BE49-F238E27FC236}">
                <a16:creationId xmlns:a16="http://schemas.microsoft.com/office/drawing/2014/main" id="{78A33DA5-E04C-D995-47F7-B3B2E4AA351D}"/>
              </a:ext>
            </a:extLst>
          </p:cNvPr>
          <p:cNvSpPr>
            <a:spLocks noGrp="1"/>
          </p:cNvSpPr>
          <p:nvPr/>
        </p:nvSpPr>
        <p:spPr>
          <a:xfrm>
            <a:off x="-41713" y="6571396"/>
            <a:ext cx="4869420" cy="35467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ja-JP" sz="1600" i="1" dirty="0"/>
              <a:t>‘a’ varies but similar patterns occur in similar context </a:t>
            </a:r>
            <a:endParaRPr lang="en-US" altLang="ja-JP" sz="1600" dirty="0"/>
          </a:p>
          <a:p>
            <a:endParaRPr lang="en-US" sz="1600" dirty="0"/>
          </a:p>
        </p:txBody>
      </p:sp>
      <p:sp>
        <p:nvSpPr>
          <p:cNvPr id="223" name="Content Placeholder 2">
            <a:extLst>
              <a:ext uri="{FF2B5EF4-FFF2-40B4-BE49-F238E27FC236}">
                <a16:creationId xmlns:a16="http://schemas.microsoft.com/office/drawing/2014/main" id="{D66A9830-8584-80D7-456D-80A1FD780364}"/>
              </a:ext>
            </a:extLst>
          </p:cNvPr>
          <p:cNvSpPr>
            <a:spLocks noGrp="1"/>
          </p:cNvSpPr>
          <p:nvPr/>
        </p:nvSpPr>
        <p:spPr>
          <a:xfrm>
            <a:off x="9033983" y="2127029"/>
            <a:ext cx="1461124" cy="15709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400" dirty="0"/>
              <a:t>English</a:t>
            </a:r>
          </a:p>
          <a:p>
            <a:pPr marL="0" indent="0">
              <a:buNone/>
            </a:pPr>
            <a:r>
              <a:rPr lang="en-US" sz="1400" dirty="0"/>
              <a:t>#Monophone : 46</a:t>
            </a:r>
          </a:p>
          <a:p>
            <a:pPr marL="0" indent="0">
              <a:buNone/>
            </a:pPr>
            <a:r>
              <a:rPr lang="en-US" sz="1400" dirty="0"/>
              <a:t>#Biphone: 2116</a:t>
            </a:r>
          </a:p>
          <a:p>
            <a:pPr marL="0" indent="0">
              <a:buNone/>
            </a:pPr>
            <a:r>
              <a:rPr lang="en-US" sz="1400" dirty="0"/>
              <a:t>#Triphone: 97336</a:t>
            </a:r>
          </a:p>
          <a:p>
            <a:endParaRPr lang="en-US" sz="1400" dirty="0"/>
          </a:p>
        </p:txBody>
      </p:sp>
      <p:pic>
        <p:nvPicPr>
          <p:cNvPr id="371" name="Picture 370">
            <a:extLst>
              <a:ext uri="{FF2B5EF4-FFF2-40B4-BE49-F238E27FC236}">
                <a16:creationId xmlns:a16="http://schemas.microsoft.com/office/drawing/2014/main" id="{84C29AB7-09AB-617E-717D-B979F9416234}"/>
              </a:ext>
            </a:extLst>
          </p:cNvPr>
          <p:cNvPicPr>
            <a:picLocks noChangeAspect="1"/>
          </p:cNvPicPr>
          <p:nvPr/>
        </p:nvPicPr>
        <p:blipFill>
          <a:blip r:embed="rId17"/>
          <a:stretch>
            <a:fillRect/>
          </a:stretch>
        </p:blipFill>
        <p:spPr>
          <a:xfrm>
            <a:off x="4942694" y="3929416"/>
            <a:ext cx="6081556" cy="3012959"/>
          </a:xfrm>
          <a:prstGeom prst="rect">
            <a:avLst/>
          </a:prstGeom>
        </p:spPr>
      </p:pic>
      <p:sp>
        <p:nvSpPr>
          <p:cNvPr id="373" name="TextBox 372">
            <a:extLst>
              <a:ext uri="{FF2B5EF4-FFF2-40B4-BE49-F238E27FC236}">
                <a16:creationId xmlns:a16="http://schemas.microsoft.com/office/drawing/2014/main" id="{7A19F977-18E0-8897-AE75-EEF37B38F98D}"/>
              </a:ext>
            </a:extLst>
          </p:cNvPr>
          <p:cNvSpPr txBox="1"/>
          <p:nvPr/>
        </p:nvSpPr>
        <p:spPr>
          <a:xfrm>
            <a:off x="8873410" y="3889748"/>
            <a:ext cx="3698833" cy="338554"/>
          </a:xfrm>
          <a:prstGeom prst="rect">
            <a:avLst/>
          </a:prstGeom>
          <a:noFill/>
        </p:spPr>
        <p:txBody>
          <a:bodyPr wrap="square">
            <a:spAutoFit/>
          </a:bodyPr>
          <a:lstStyle/>
          <a:p>
            <a:r>
              <a:rPr lang="en-US" altLang="ja-JP" sz="1600" b="1" dirty="0">
                <a:solidFill>
                  <a:srgbClr val="305142"/>
                </a:solidFill>
              </a:rPr>
              <a:t>Decision Tree-based State Clustering</a:t>
            </a:r>
            <a:endParaRPr lang="en-US" sz="1600" b="1" dirty="0">
              <a:solidFill>
                <a:srgbClr val="305142"/>
              </a:solidFill>
            </a:endParaRPr>
          </a:p>
        </p:txBody>
      </p:sp>
    </p:spTree>
    <p:extLst>
      <p:ext uri="{BB962C8B-B14F-4D97-AF65-F5344CB8AC3E}">
        <p14:creationId xmlns:p14="http://schemas.microsoft.com/office/powerpoint/2010/main" val="3983858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ASR: Architecture – Complete GMM HMM</a:t>
            </a:r>
            <a:br>
              <a:rPr lang="en-US" sz="3600" dirty="0"/>
            </a:br>
            <a:endParaRPr lang="en-US" sz="2800" dirty="0">
              <a:solidFill>
                <a:srgbClr val="404040"/>
              </a:solidFill>
              <a:latin typeface="Calibri Ligh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3"/>
                <a:stretch>
                  <a:fillRect/>
                </a:stretch>
              </a:blipFill>
            </p:spPr>
            <p:txBody>
              <a:bodyPr/>
              <a:lstStyle/>
              <a:p>
                <a:r>
                  <a:rPr lang="en-US">
                    <a:noFill/>
                  </a:rPr>
                  <a:t> </a:t>
                </a:r>
              </a:p>
            </p:txBody>
          </p:sp>
        </mc:Fallback>
      </mc:AlternateContent>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16" y="254007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339122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3391224"/>
                <a:ext cx="389850" cy="369332"/>
              </a:xfrm>
              <a:prstGeom prst="rect">
                <a:avLst/>
              </a:prstGeom>
              <a:blipFill>
                <a:blip r:embed="rId5"/>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1698855"/>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1698855"/>
            <a:ext cx="1475763"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p:sp>
        <p:nvSpPr>
          <p:cNvPr id="56" name="Rectangle 55">
            <a:extLst>
              <a:ext uri="{FF2B5EF4-FFF2-40B4-BE49-F238E27FC236}">
                <a16:creationId xmlns:a16="http://schemas.microsoft.com/office/drawing/2014/main" id="{39001BFC-A2C5-B4D7-A2EA-EB75A7E4DECC}"/>
              </a:ext>
            </a:extLst>
          </p:cNvPr>
          <p:cNvSpPr/>
          <p:nvPr/>
        </p:nvSpPr>
        <p:spPr>
          <a:xfrm>
            <a:off x="5600030" y="1699026"/>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1698855"/>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1698855"/>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2049656"/>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2049656"/>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2077929"/>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356833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356833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277564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27715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3391224"/>
                <a:ext cx="40588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1316519"/>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1316519"/>
                <a:ext cx="9711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115936" y="1316519"/>
                <a:ext cx="17485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a14:m>
                <a:r>
                  <a:rPr lang="en-US" dirty="0"/>
                  <a:t>: </a:t>
                </a:r>
                <a:r>
                  <a:rPr lang="en-US" sz="2400" b="1" dirty="0"/>
                  <a:t>GMM</a:t>
                </a:r>
                <a:endParaRPr lang="en-US" b="1"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115936" y="1316519"/>
                <a:ext cx="1748556" cy="461665"/>
              </a:xfrm>
              <a:prstGeom prst="rect">
                <a:avLst/>
              </a:prstGeom>
              <a:blipFill>
                <a:blip r:embed="rId8"/>
                <a:stretch>
                  <a:fillRect t="-9211" r="-5575"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430467" y="1329523"/>
                <a:ext cx="1708481"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a14:m>
                <a:r>
                  <a:rPr lang="en-US" dirty="0"/>
                  <a:t>: </a:t>
                </a:r>
                <a:r>
                  <a:rPr lang="en-US" sz="2400" b="1" dirty="0"/>
                  <a:t>HMM</a:t>
                </a:r>
                <a:endParaRPr lang="en-US" b="1"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430467" y="1329523"/>
                <a:ext cx="1708481" cy="461665"/>
              </a:xfrm>
              <a:prstGeom prst="rect">
                <a:avLst/>
              </a:prstGeom>
              <a:blipFill>
                <a:blip r:embed="rId9"/>
                <a:stretch>
                  <a:fillRect t="-9211" r="-5714" b="-30263"/>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7005" y="248466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3391224"/>
                <a:ext cx="405880" cy="369332"/>
              </a:xfrm>
              <a:prstGeom prst="rect">
                <a:avLst/>
              </a:prstGeom>
              <a:blipFill>
                <a:blip r:embed="rId11"/>
                <a:stretch>
                  <a:fillRect b="-11475"/>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356833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259486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48973" y="1315063"/>
                <a:ext cx="101277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b="1"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48973" y="1315063"/>
                <a:ext cx="1012778"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39475" y="1315063"/>
                <a:ext cx="81067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b="1"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39475" y="1315063"/>
                <a:ext cx="810671" cy="369332"/>
              </a:xfrm>
              <a:prstGeom prst="rect">
                <a:avLst/>
              </a:prstGeom>
              <a:blipFill>
                <a:blip r:embed="rId13"/>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339122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3391224"/>
                <a:ext cx="367408" cy="369332"/>
              </a:xfrm>
              <a:prstGeom prst="rect">
                <a:avLst/>
              </a:prstGeom>
              <a:blipFill>
                <a:blip r:embed="rId14"/>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356833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339122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3391224"/>
                <a:ext cx="465191" cy="369332"/>
              </a:xfrm>
              <a:prstGeom prst="rect">
                <a:avLst/>
              </a:prstGeom>
              <a:blipFill>
                <a:blip r:embed="rId15"/>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356833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356833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p:grpSp>
        <p:nvGrpSpPr>
          <p:cNvPr id="4" name="Group 4">
            <a:extLst>
              <a:ext uri="{FF2B5EF4-FFF2-40B4-BE49-F238E27FC236}">
                <a16:creationId xmlns:a16="http://schemas.microsoft.com/office/drawing/2014/main" id="{EA36165E-6552-349A-A1F6-F90C7A31F30E}"/>
              </a:ext>
            </a:extLst>
          </p:cNvPr>
          <p:cNvGrpSpPr>
            <a:grpSpLocks/>
          </p:cNvGrpSpPr>
          <p:nvPr/>
        </p:nvGrpSpPr>
        <p:grpSpPr bwMode="auto">
          <a:xfrm>
            <a:off x="99560" y="4496464"/>
            <a:ext cx="1147762" cy="1741742"/>
            <a:chOff x="838" y="1253"/>
            <a:chExt cx="635" cy="998"/>
          </a:xfrm>
        </p:grpSpPr>
        <p:sp>
          <p:nvSpPr>
            <p:cNvPr id="5" name="Oval 5">
              <a:extLst>
                <a:ext uri="{FF2B5EF4-FFF2-40B4-BE49-F238E27FC236}">
                  <a16:creationId xmlns:a16="http://schemas.microsoft.com/office/drawing/2014/main" id="{1DBBBFFD-56C3-3F95-3F13-D175BB11C63C}"/>
                </a:ext>
              </a:extLst>
            </p:cNvPr>
            <p:cNvSpPr>
              <a:spLocks noChangeArrowheads="1"/>
            </p:cNvSpPr>
            <p:nvPr/>
          </p:nvSpPr>
          <p:spPr bwMode="auto">
            <a:xfrm>
              <a:off x="1028" y="1316"/>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6" name="Oval 6">
              <a:extLst>
                <a:ext uri="{FF2B5EF4-FFF2-40B4-BE49-F238E27FC236}">
                  <a16:creationId xmlns:a16="http://schemas.microsoft.com/office/drawing/2014/main" id="{A1E71F9A-7F1B-79F0-3353-4BAF29D34CDC}"/>
                </a:ext>
              </a:extLst>
            </p:cNvPr>
            <p:cNvSpPr>
              <a:spLocks noChangeArrowheads="1"/>
            </p:cNvSpPr>
            <p:nvPr/>
          </p:nvSpPr>
          <p:spPr bwMode="auto">
            <a:xfrm>
              <a:off x="1144" y="1316"/>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7" name="Oval 7">
              <a:extLst>
                <a:ext uri="{FF2B5EF4-FFF2-40B4-BE49-F238E27FC236}">
                  <a16:creationId xmlns:a16="http://schemas.microsoft.com/office/drawing/2014/main" id="{434D6430-7F18-057F-B925-7DBD8ED0F919}"/>
                </a:ext>
              </a:extLst>
            </p:cNvPr>
            <p:cNvSpPr>
              <a:spLocks noChangeArrowheads="1"/>
            </p:cNvSpPr>
            <p:nvPr/>
          </p:nvSpPr>
          <p:spPr bwMode="auto">
            <a:xfrm>
              <a:off x="1259" y="1316"/>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8" name="Line 8">
              <a:extLst>
                <a:ext uri="{FF2B5EF4-FFF2-40B4-BE49-F238E27FC236}">
                  <a16:creationId xmlns:a16="http://schemas.microsoft.com/office/drawing/2014/main" id="{556DE5C6-9202-4F52-90CE-FB089B035F3E}"/>
                </a:ext>
              </a:extLst>
            </p:cNvPr>
            <p:cNvSpPr>
              <a:spLocks noChangeShapeType="1"/>
            </p:cNvSpPr>
            <p:nvPr/>
          </p:nvSpPr>
          <p:spPr bwMode="auto">
            <a:xfrm>
              <a:off x="1094" y="1452"/>
              <a:ext cx="6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9">
              <a:extLst>
                <a:ext uri="{FF2B5EF4-FFF2-40B4-BE49-F238E27FC236}">
                  <a16:creationId xmlns:a16="http://schemas.microsoft.com/office/drawing/2014/main" id="{7F978191-206E-D90F-710F-009DEF10F7D3}"/>
                </a:ext>
              </a:extLst>
            </p:cNvPr>
            <p:cNvSpPr>
              <a:spLocks noChangeShapeType="1"/>
            </p:cNvSpPr>
            <p:nvPr/>
          </p:nvSpPr>
          <p:spPr bwMode="auto">
            <a:xfrm>
              <a:off x="1210" y="1452"/>
              <a:ext cx="6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10">
              <a:extLst>
                <a:ext uri="{FF2B5EF4-FFF2-40B4-BE49-F238E27FC236}">
                  <a16:creationId xmlns:a16="http://schemas.microsoft.com/office/drawing/2014/main" id="{855A2A71-F82A-6448-02A3-7329C3287A89}"/>
                </a:ext>
              </a:extLst>
            </p:cNvPr>
            <p:cNvSpPr>
              <a:spLocks noChangeShapeType="1"/>
            </p:cNvSpPr>
            <p:nvPr/>
          </p:nvSpPr>
          <p:spPr bwMode="auto">
            <a:xfrm>
              <a:off x="1326" y="1452"/>
              <a:ext cx="11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1">
              <a:extLst>
                <a:ext uri="{FF2B5EF4-FFF2-40B4-BE49-F238E27FC236}">
                  <a16:creationId xmlns:a16="http://schemas.microsoft.com/office/drawing/2014/main" id="{4496A450-04A1-E90A-E9CD-400694E72845}"/>
                </a:ext>
              </a:extLst>
            </p:cNvPr>
            <p:cNvSpPr>
              <a:spLocks noChangeShapeType="1"/>
            </p:cNvSpPr>
            <p:nvPr/>
          </p:nvSpPr>
          <p:spPr bwMode="auto">
            <a:xfrm flipV="1">
              <a:off x="1342" y="1362"/>
              <a:ext cx="1" cy="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2">
              <a:extLst>
                <a:ext uri="{FF2B5EF4-FFF2-40B4-BE49-F238E27FC236}">
                  <a16:creationId xmlns:a16="http://schemas.microsoft.com/office/drawing/2014/main" id="{FD4BF72B-5479-E566-1856-EF9E5DAC3AB5}"/>
                </a:ext>
              </a:extLst>
            </p:cNvPr>
            <p:cNvSpPr>
              <a:spLocks noChangeShapeType="1"/>
            </p:cNvSpPr>
            <p:nvPr/>
          </p:nvSpPr>
          <p:spPr bwMode="auto">
            <a:xfrm flipV="1">
              <a:off x="1227" y="1362"/>
              <a:ext cx="0" cy="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3">
              <a:extLst>
                <a:ext uri="{FF2B5EF4-FFF2-40B4-BE49-F238E27FC236}">
                  <a16:creationId xmlns:a16="http://schemas.microsoft.com/office/drawing/2014/main" id="{E2A8274E-F4F2-66D6-362F-57E69CF25192}"/>
                </a:ext>
              </a:extLst>
            </p:cNvPr>
            <p:cNvSpPr>
              <a:spLocks noChangeShapeType="1"/>
            </p:cNvSpPr>
            <p:nvPr/>
          </p:nvSpPr>
          <p:spPr bwMode="auto">
            <a:xfrm flipV="1">
              <a:off x="1111" y="1362"/>
              <a:ext cx="0" cy="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14">
              <a:extLst>
                <a:ext uri="{FF2B5EF4-FFF2-40B4-BE49-F238E27FC236}">
                  <a16:creationId xmlns:a16="http://schemas.microsoft.com/office/drawing/2014/main" id="{E2573F35-43D9-6D36-3E03-F28C028FD6C9}"/>
                </a:ext>
              </a:extLst>
            </p:cNvPr>
            <p:cNvSpPr>
              <a:spLocks noChangeArrowheads="1"/>
            </p:cNvSpPr>
            <p:nvPr/>
          </p:nvSpPr>
          <p:spPr bwMode="auto">
            <a:xfrm>
              <a:off x="1028" y="1498"/>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5" name="Oval 15">
              <a:extLst>
                <a:ext uri="{FF2B5EF4-FFF2-40B4-BE49-F238E27FC236}">
                  <a16:creationId xmlns:a16="http://schemas.microsoft.com/office/drawing/2014/main" id="{EAF26EB5-99C3-308D-3C8C-555F426EA8B7}"/>
                </a:ext>
              </a:extLst>
            </p:cNvPr>
            <p:cNvSpPr>
              <a:spLocks noChangeArrowheads="1"/>
            </p:cNvSpPr>
            <p:nvPr/>
          </p:nvSpPr>
          <p:spPr bwMode="auto">
            <a:xfrm>
              <a:off x="1144" y="1498"/>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6" name="Oval 16">
              <a:extLst>
                <a:ext uri="{FF2B5EF4-FFF2-40B4-BE49-F238E27FC236}">
                  <a16:creationId xmlns:a16="http://schemas.microsoft.com/office/drawing/2014/main" id="{B6CBDAFD-C07D-16E0-7C9C-00E04C248483}"/>
                </a:ext>
              </a:extLst>
            </p:cNvPr>
            <p:cNvSpPr>
              <a:spLocks noChangeArrowheads="1"/>
            </p:cNvSpPr>
            <p:nvPr/>
          </p:nvSpPr>
          <p:spPr bwMode="auto">
            <a:xfrm>
              <a:off x="1259" y="1498"/>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7" name="Line 17">
              <a:extLst>
                <a:ext uri="{FF2B5EF4-FFF2-40B4-BE49-F238E27FC236}">
                  <a16:creationId xmlns:a16="http://schemas.microsoft.com/office/drawing/2014/main" id="{7922AD45-3061-9432-3F64-2637C117665E}"/>
                </a:ext>
              </a:extLst>
            </p:cNvPr>
            <p:cNvSpPr>
              <a:spLocks noChangeShapeType="1"/>
            </p:cNvSpPr>
            <p:nvPr/>
          </p:nvSpPr>
          <p:spPr bwMode="auto">
            <a:xfrm>
              <a:off x="1094" y="1634"/>
              <a:ext cx="6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8">
              <a:extLst>
                <a:ext uri="{FF2B5EF4-FFF2-40B4-BE49-F238E27FC236}">
                  <a16:creationId xmlns:a16="http://schemas.microsoft.com/office/drawing/2014/main" id="{CF82CA91-ECD2-4E14-9D45-0C715DC75561}"/>
                </a:ext>
              </a:extLst>
            </p:cNvPr>
            <p:cNvSpPr>
              <a:spLocks noChangeShapeType="1"/>
            </p:cNvSpPr>
            <p:nvPr/>
          </p:nvSpPr>
          <p:spPr bwMode="auto">
            <a:xfrm>
              <a:off x="1210" y="1634"/>
              <a:ext cx="6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9">
              <a:extLst>
                <a:ext uri="{FF2B5EF4-FFF2-40B4-BE49-F238E27FC236}">
                  <a16:creationId xmlns:a16="http://schemas.microsoft.com/office/drawing/2014/main" id="{F3391061-52C6-836C-4E1F-C53B1C2E02A7}"/>
                </a:ext>
              </a:extLst>
            </p:cNvPr>
            <p:cNvSpPr>
              <a:spLocks noChangeShapeType="1"/>
            </p:cNvSpPr>
            <p:nvPr/>
          </p:nvSpPr>
          <p:spPr bwMode="auto">
            <a:xfrm>
              <a:off x="1326" y="1634"/>
              <a:ext cx="11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20">
              <a:extLst>
                <a:ext uri="{FF2B5EF4-FFF2-40B4-BE49-F238E27FC236}">
                  <a16:creationId xmlns:a16="http://schemas.microsoft.com/office/drawing/2014/main" id="{EA005B39-02D7-2DA9-1E1F-9DFDB734BBDF}"/>
                </a:ext>
              </a:extLst>
            </p:cNvPr>
            <p:cNvSpPr>
              <a:spLocks noChangeShapeType="1"/>
            </p:cNvSpPr>
            <p:nvPr/>
          </p:nvSpPr>
          <p:spPr bwMode="auto">
            <a:xfrm flipV="1">
              <a:off x="1342" y="1543"/>
              <a:ext cx="1" cy="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21">
              <a:extLst>
                <a:ext uri="{FF2B5EF4-FFF2-40B4-BE49-F238E27FC236}">
                  <a16:creationId xmlns:a16="http://schemas.microsoft.com/office/drawing/2014/main" id="{7D7B6900-AB58-9345-3BB5-0F9022847F0E}"/>
                </a:ext>
              </a:extLst>
            </p:cNvPr>
            <p:cNvSpPr>
              <a:spLocks noChangeShapeType="1"/>
            </p:cNvSpPr>
            <p:nvPr/>
          </p:nvSpPr>
          <p:spPr bwMode="auto">
            <a:xfrm flipV="1">
              <a:off x="1227" y="1543"/>
              <a:ext cx="0" cy="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2">
              <a:extLst>
                <a:ext uri="{FF2B5EF4-FFF2-40B4-BE49-F238E27FC236}">
                  <a16:creationId xmlns:a16="http://schemas.microsoft.com/office/drawing/2014/main" id="{509CFCD5-5AA7-9DC8-8CB4-2264745E7DE1}"/>
                </a:ext>
              </a:extLst>
            </p:cNvPr>
            <p:cNvSpPr>
              <a:spLocks noChangeShapeType="1"/>
            </p:cNvSpPr>
            <p:nvPr/>
          </p:nvSpPr>
          <p:spPr bwMode="auto">
            <a:xfrm flipV="1">
              <a:off x="1111" y="1543"/>
              <a:ext cx="0" cy="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23">
              <a:extLst>
                <a:ext uri="{FF2B5EF4-FFF2-40B4-BE49-F238E27FC236}">
                  <a16:creationId xmlns:a16="http://schemas.microsoft.com/office/drawing/2014/main" id="{CE412764-C23C-9A68-AE34-7BD644A5AC94}"/>
                </a:ext>
              </a:extLst>
            </p:cNvPr>
            <p:cNvSpPr>
              <a:spLocks noChangeArrowheads="1"/>
            </p:cNvSpPr>
            <p:nvPr/>
          </p:nvSpPr>
          <p:spPr bwMode="auto">
            <a:xfrm>
              <a:off x="1028" y="1679"/>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4" name="Oval 24">
              <a:extLst>
                <a:ext uri="{FF2B5EF4-FFF2-40B4-BE49-F238E27FC236}">
                  <a16:creationId xmlns:a16="http://schemas.microsoft.com/office/drawing/2014/main" id="{121D9158-6D13-419B-4D26-6A998C0F1DEE}"/>
                </a:ext>
              </a:extLst>
            </p:cNvPr>
            <p:cNvSpPr>
              <a:spLocks noChangeArrowheads="1"/>
            </p:cNvSpPr>
            <p:nvPr/>
          </p:nvSpPr>
          <p:spPr bwMode="auto">
            <a:xfrm>
              <a:off x="1144" y="1679"/>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5" name="Oval 25">
              <a:extLst>
                <a:ext uri="{FF2B5EF4-FFF2-40B4-BE49-F238E27FC236}">
                  <a16:creationId xmlns:a16="http://schemas.microsoft.com/office/drawing/2014/main" id="{CBCDE101-4AF5-20B6-9958-246CF5FFCD0E}"/>
                </a:ext>
              </a:extLst>
            </p:cNvPr>
            <p:cNvSpPr>
              <a:spLocks noChangeArrowheads="1"/>
            </p:cNvSpPr>
            <p:nvPr/>
          </p:nvSpPr>
          <p:spPr bwMode="auto">
            <a:xfrm>
              <a:off x="1259" y="1679"/>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6" name="Line 26">
              <a:extLst>
                <a:ext uri="{FF2B5EF4-FFF2-40B4-BE49-F238E27FC236}">
                  <a16:creationId xmlns:a16="http://schemas.microsoft.com/office/drawing/2014/main" id="{A6577808-4569-2E8F-94BF-5B96643539A9}"/>
                </a:ext>
              </a:extLst>
            </p:cNvPr>
            <p:cNvSpPr>
              <a:spLocks noChangeShapeType="1"/>
            </p:cNvSpPr>
            <p:nvPr/>
          </p:nvSpPr>
          <p:spPr bwMode="auto">
            <a:xfrm>
              <a:off x="1094" y="1815"/>
              <a:ext cx="6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7">
              <a:extLst>
                <a:ext uri="{FF2B5EF4-FFF2-40B4-BE49-F238E27FC236}">
                  <a16:creationId xmlns:a16="http://schemas.microsoft.com/office/drawing/2014/main" id="{E2A3A6BC-52DC-5265-862C-208AF4205D94}"/>
                </a:ext>
              </a:extLst>
            </p:cNvPr>
            <p:cNvSpPr>
              <a:spLocks noChangeShapeType="1"/>
            </p:cNvSpPr>
            <p:nvPr/>
          </p:nvSpPr>
          <p:spPr bwMode="auto">
            <a:xfrm>
              <a:off x="1210" y="1815"/>
              <a:ext cx="6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8">
              <a:extLst>
                <a:ext uri="{FF2B5EF4-FFF2-40B4-BE49-F238E27FC236}">
                  <a16:creationId xmlns:a16="http://schemas.microsoft.com/office/drawing/2014/main" id="{7713AB28-0FD6-556E-58CD-CB79B5AC3767}"/>
                </a:ext>
              </a:extLst>
            </p:cNvPr>
            <p:cNvSpPr>
              <a:spLocks noChangeShapeType="1"/>
            </p:cNvSpPr>
            <p:nvPr/>
          </p:nvSpPr>
          <p:spPr bwMode="auto">
            <a:xfrm>
              <a:off x="1326" y="1815"/>
              <a:ext cx="11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9">
              <a:extLst>
                <a:ext uri="{FF2B5EF4-FFF2-40B4-BE49-F238E27FC236}">
                  <a16:creationId xmlns:a16="http://schemas.microsoft.com/office/drawing/2014/main" id="{4069FAC9-AAF9-A268-BB6C-53C684F33D0F}"/>
                </a:ext>
              </a:extLst>
            </p:cNvPr>
            <p:cNvSpPr>
              <a:spLocks noChangeShapeType="1"/>
            </p:cNvSpPr>
            <p:nvPr/>
          </p:nvSpPr>
          <p:spPr bwMode="auto">
            <a:xfrm flipV="1">
              <a:off x="1342" y="1724"/>
              <a:ext cx="1" cy="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30">
              <a:extLst>
                <a:ext uri="{FF2B5EF4-FFF2-40B4-BE49-F238E27FC236}">
                  <a16:creationId xmlns:a16="http://schemas.microsoft.com/office/drawing/2014/main" id="{91B8692C-D6F8-5FDB-2149-3E287EC38BEA}"/>
                </a:ext>
              </a:extLst>
            </p:cNvPr>
            <p:cNvSpPr>
              <a:spLocks noChangeShapeType="1"/>
            </p:cNvSpPr>
            <p:nvPr/>
          </p:nvSpPr>
          <p:spPr bwMode="auto">
            <a:xfrm flipV="1">
              <a:off x="1227" y="1724"/>
              <a:ext cx="0" cy="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31">
              <a:extLst>
                <a:ext uri="{FF2B5EF4-FFF2-40B4-BE49-F238E27FC236}">
                  <a16:creationId xmlns:a16="http://schemas.microsoft.com/office/drawing/2014/main" id="{441683C7-3793-7686-5514-9B87E61BCD54}"/>
                </a:ext>
              </a:extLst>
            </p:cNvPr>
            <p:cNvSpPr>
              <a:spLocks noChangeShapeType="1"/>
            </p:cNvSpPr>
            <p:nvPr/>
          </p:nvSpPr>
          <p:spPr bwMode="auto">
            <a:xfrm flipV="1">
              <a:off x="1111" y="1724"/>
              <a:ext cx="0" cy="1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2">
              <a:extLst>
                <a:ext uri="{FF2B5EF4-FFF2-40B4-BE49-F238E27FC236}">
                  <a16:creationId xmlns:a16="http://schemas.microsoft.com/office/drawing/2014/main" id="{A57CB9EC-5A1B-69DB-E170-374EF8AB35A7}"/>
                </a:ext>
              </a:extLst>
            </p:cNvPr>
            <p:cNvSpPr>
              <a:spLocks noChangeArrowheads="1"/>
            </p:cNvSpPr>
            <p:nvPr/>
          </p:nvSpPr>
          <p:spPr bwMode="auto">
            <a:xfrm>
              <a:off x="1028" y="1860"/>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3" name="Oval 33">
              <a:extLst>
                <a:ext uri="{FF2B5EF4-FFF2-40B4-BE49-F238E27FC236}">
                  <a16:creationId xmlns:a16="http://schemas.microsoft.com/office/drawing/2014/main" id="{08701FC0-37B8-BF2B-90CC-D1D842BC39FB}"/>
                </a:ext>
              </a:extLst>
            </p:cNvPr>
            <p:cNvSpPr>
              <a:spLocks noChangeArrowheads="1"/>
            </p:cNvSpPr>
            <p:nvPr/>
          </p:nvSpPr>
          <p:spPr bwMode="auto">
            <a:xfrm>
              <a:off x="1144" y="1860"/>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4" name="Oval 34">
              <a:extLst>
                <a:ext uri="{FF2B5EF4-FFF2-40B4-BE49-F238E27FC236}">
                  <a16:creationId xmlns:a16="http://schemas.microsoft.com/office/drawing/2014/main" id="{64403B0D-25C0-CE86-F911-7AB318F14B61}"/>
                </a:ext>
              </a:extLst>
            </p:cNvPr>
            <p:cNvSpPr>
              <a:spLocks noChangeArrowheads="1"/>
            </p:cNvSpPr>
            <p:nvPr/>
          </p:nvSpPr>
          <p:spPr bwMode="auto">
            <a:xfrm>
              <a:off x="1259" y="1860"/>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5" name="Line 35">
              <a:extLst>
                <a:ext uri="{FF2B5EF4-FFF2-40B4-BE49-F238E27FC236}">
                  <a16:creationId xmlns:a16="http://schemas.microsoft.com/office/drawing/2014/main" id="{8A9B317A-3CB6-592F-C056-CCEFAABC2453}"/>
                </a:ext>
              </a:extLst>
            </p:cNvPr>
            <p:cNvSpPr>
              <a:spLocks noChangeShapeType="1"/>
            </p:cNvSpPr>
            <p:nvPr/>
          </p:nvSpPr>
          <p:spPr bwMode="auto">
            <a:xfrm>
              <a:off x="1094" y="1996"/>
              <a:ext cx="6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36">
              <a:extLst>
                <a:ext uri="{FF2B5EF4-FFF2-40B4-BE49-F238E27FC236}">
                  <a16:creationId xmlns:a16="http://schemas.microsoft.com/office/drawing/2014/main" id="{C8252164-32E6-B302-B708-C42F45A5E60E}"/>
                </a:ext>
              </a:extLst>
            </p:cNvPr>
            <p:cNvSpPr>
              <a:spLocks noChangeShapeType="1"/>
            </p:cNvSpPr>
            <p:nvPr/>
          </p:nvSpPr>
          <p:spPr bwMode="auto">
            <a:xfrm>
              <a:off x="1210" y="1996"/>
              <a:ext cx="6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37">
              <a:extLst>
                <a:ext uri="{FF2B5EF4-FFF2-40B4-BE49-F238E27FC236}">
                  <a16:creationId xmlns:a16="http://schemas.microsoft.com/office/drawing/2014/main" id="{6721C2B0-0546-8DCF-E490-076BBC16CEE0}"/>
                </a:ext>
              </a:extLst>
            </p:cNvPr>
            <p:cNvSpPr>
              <a:spLocks noChangeShapeType="1"/>
            </p:cNvSpPr>
            <p:nvPr/>
          </p:nvSpPr>
          <p:spPr bwMode="auto">
            <a:xfrm>
              <a:off x="1326" y="1996"/>
              <a:ext cx="11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38">
              <a:extLst>
                <a:ext uri="{FF2B5EF4-FFF2-40B4-BE49-F238E27FC236}">
                  <a16:creationId xmlns:a16="http://schemas.microsoft.com/office/drawing/2014/main" id="{0B8ACA84-ADFD-3F0A-D2DB-ECC5902B89B4}"/>
                </a:ext>
              </a:extLst>
            </p:cNvPr>
            <p:cNvSpPr>
              <a:spLocks noChangeShapeType="1"/>
            </p:cNvSpPr>
            <p:nvPr/>
          </p:nvSpPr>
          <p:spPr bwMode="auto">
            <a:xfrm flipV="1">
              <a:off x="1342" y="1906"/>
              <a:ext cx="1" cy="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39">
              <a:extLst>
                <a:ext uri="{FF2B5EF4-FFF2-40B4-BE49-F238E27FC236}">
                  <a16:creationId xmlns:a16="http://schemas.microsoft.com/office/drawing/2014/main" id="{58CE9569-C1F6-1624-D07E-06FB5A2ED80D}"/>
                </a:ext>
              </a:extLst>
            </p:cNvPr>
            <p:cNvSpPr>
              <a:spLocks noChangeShapeType="1"/>
            </p:cNvSpPr>
            <p:nvPr/>
          </p:nvSpPr>
          <p:spPr bwMode="auto">
            <a:xfrm flipV="1">
              <a:off x="1227" y="1906"/>
              <a:ext cx="0" cy="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40">
              <a:extLst>
                <a:ext uri="{FF2B5EF4-FFF2-40B4-BE49-F238E27FC236}">
                  <a16:creationId xmlns:a16="http://schemas.microsoft.com/office/drawing/2014/main" id="{E4658820-9722-34C8-CA62-885A7DBB4635}"/>
                </a:ext>
              </a:extLst>
            </p:cNvPr>
            <p:cNvSpPr>
              <a:spLocks noChangeShapeType="1"/>
            </p:cNvSpPr>
            <p:nvPr/>
          </p:nvSpPr>
          <p:spPr bwMode="auto">
            <a:xfrm flipV="1">
              <a:off x="1111" y="1906"/>
              <a:ext cx="0" cy="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41">
              <a:extLst>
                <a:ext uri="{FF2B5EF4-FFF2-40B4-BE49-F238E27FC236}">
                  <a16:creationId xmlns:a16="http://schemas.microsoft.com/office/drawing/2014/main" id="{4211C5C7-E689-BFDD-3FAB-3DCDC359AFB0}"/>
                </a:ext>
              </a:extLst>
            </p:cNvPr>
            <p:cNvSpPr>
              <a:spLocks noChangeArrowheads="1"/>
            </p:cNvSpPr>
            <p:nvPr/>
          </p:nvSpPr>
          <p:spPr bwMode="auto">
            <a:xfrm>
              <a:off x="1045" y="1422"/>
              <a:ext cx="49" cy="4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42" name="Oval 42">
              <a:extLst>
                <a:ext uri="{FF2B5EF4-FFF2-40B4-BE49-F238E27FC236}">
                  <a16:creationId xmlns:a16="http://schemas.microsoft.com/office/drawing/2014/main" id="{A4D2A144-2865-1C6B-EC68-5905DEE18031}"/>
                </a:ext>
              </a:extLst>
            </p:cNvPr>
            <p:cNvSpPr>
              <a:spLocks noChangeArrowheads="1"/>
            </p:cNvSpPr>
            <p:nvPr/>
          </p:nvSpPr>
          <p:spPr bwMode="auto">
            <a:xfrm>
              <a:off x="1161" y="1422"/>
              <a:ext cx="49" cy="4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43" name="Oval 43">
              <a:extLst>
                <a:ext uri="{FF2B5EF4-FFF2-40B4-BE49-F238E27FC236}">
                  <a16:creationId xmlns:a16="http://schemas.microsoft.com/office/drawing/2014/main" id="{44468B88-B530-823B-E509-BB5B6DD4716A}"/>
                </a:ext>
              </a:extLst>
            </p:cNvPr>
            <p:cNvSpPr>
              <a:spLocks noChangeArrowheads="1"/>
            </p:cNvSpPr>
            <p:nvPr/>
          </p:nvSpPr>
          <p:spPr bwMode="auto">
            <a:xfrm>
              <a:off x="1045" y="1604"/>
              <a:ext cx="49" cy="45"/>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44" name="Oval 44">
              <a:extLst>
                <a:ext uri="{FF2B5EF4-FFF2-40B4-BE49-F238E27FC236}">
                  <a16:creationId xmlns:a16="http://schemas.microsoft.com/office/drawing/2014/main" id="{E764F1AA-DF16-D7F5-05D2-7248C81FD9F8}"/>
                </a:ext>
              </a:extLst>
            </p:cNvPr>
            <p:cNvSpPr>
              <a:spLocks noChangeArrowheads="1"/>
            </p:cNvSpPr>
            <p:nvPr/>
          </p:nvSpPr>
          <p:spPr bwMode="auto">
            <a:xfrm>
              <a:off x="1161" y="1604"/>
              <a:ext cx="49" cy="45"/>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45" name="Oval 45">
              <a:extLst>
                <a:ext uri="{FF2B5EF4-FFF2-40B4-BE49-F238E27FC236}">
                  <a16:creationId xmlns:a16="http://schemas.microsoft.com/office/drawing/2014/main" id="{0E42579B-6C75-10FF-4527-5BAB9A9481A9}"/>
                </a:ext>
              </a:extLst>
            </p:cNvPr>
            <p:cNvSpPr>
              <a:spLocks noChangeArrowheads="1"/>
            </p:cNvSpPr>
            <p:nvPr/>
          </p:nvSpPr>
          <p:spPr bwMode="auto">
            <a:xfrm>
              <a:off x="1045" y="1785"/>
              <a:ext cx="49" cy="45"/>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46" name="Oval 46">
              <a:extLst>
                <a:ext uri="{FF2B5EF4-FFF2-40B4-BE49-F238E27FC236}">
                  <a16:creationId xmlns:a16="http://schemas.microsoft.com/office/drawing/2014/main" id="{4F5FF861-39AA-6162-3A07-322082B93254}"/>
                </a:ext>
              </a:extLst>
            </p:cNvPr>
            <p:cNvSpPr>
              <a:spLocks noChangeArrowheads="1"/>
            </p:cNvSpPr>
            <p:nvPr/>
          </p:nvSpPr>
          <p:spPr bwMode="auto">
            <a:xfrm>
              <a:off x="1161" y="1785"/>
              <a:ext cx="49" cy="45"/>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47" name="Oval 47">
              <a:extLst>
                <a:ext uri="{FF2B5EF4-FFF2-40B4-BE49-F238E27FC236}">
                  <a16:creationId xmlns:a16="http://schemas.microsoft.com/office/drawing/2014/main" id="{8E7FEDED-41E6-8B91-AD55-209DB62A1602}"/>
                </a:ext>
              </a:extLst>
            </p:cNvPr>
            <p:cNvSpPr>
              <a:spLocks noChangeArrowheads="1"/>
            </p:cNvSpPr>
            <p:nvPr/>
          </p:nvSpPr>
          <p:spPr bwMode="auto">
            <a:xfrm>
              <a:off x="1045" y="1966"/>
              <a:ext cx="49" cy="4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48" name="Oval 48">
              <a:extLst>
                <a:ext uri="{FF2B5EF4-FFF2-40B4-BE49-F238E27FC236}">
                  <a16:creationId xmlns:a16="http://schemas.microsoft.com/office/drawing/2014/main" id="{8CA857D5-4BEB-8B70-97D3-B9B6161C1652}"/>
                </a:ext>
              </a:extLst>
            </p:cNvPr>
            <p:cNvSpPr>
              <a:spLocks noChangeArrowheads="1"/>
            </p:cNvSpPr>
            <p:nvPr/>
          </p:nvSpPr>
          <p:spPr bwMode="auto">
            <a:xfrm>
              <a:off x="1161" y="1966"/>
              <a:ext cx="49" cy="4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49" name="Oval 49">
              <a:extLst>
                <a:ext uri="{FF2B5EF4-FFF2-40B4-BE49-F238E27FC236}">
                  <a16:creationId xmlns:a16="http://schemas.microsoft.com/office/drawing/2014/main" id="{345FCCE6-F39E-BD18-4DE7-F4C163F139B0}"/>
                </a:ext>
              </a:extLst>
            </p:cNvPr>
            <p:cNvSpPr>
              <a:spLocks noChangeArrowheads="1"/>
            </p:cNvSpPr>
            <p:nvPr/>
          </p:nvSpPr>
          <p:spPr bwMode="auto">
            <a:xfrm>
              <a:off x="1276" y="1422"/>
              <a:ext cx="50" cy="4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50" name="Oval 50">
              <a:extLst>
                <a:ext uri="{FF2B5EF4-FFF2-40B4-BE49-F238E27FC236}">
                  <a16:creationId xmlns:a16="http://schemas.microsoft.com/office/drawing/2014/main" id="{0A85EB54-5404-00DB-6924-A4367C8D76EB}"/>
                </a:ext>
              </a:extLst>
            </p:cNvPr>
            <p:cNvSpPr>
              <a:spLocks noChangeArrowheads="1"/>
            </p:cNvSpPr>
            <p:nvPr/>
          </p:nvSpPr>
          <p:spPr bwMode="auto">
            <a:xfrm>
              <a:off x="1276" y="1604"/>
              <a:ext cx="50" cy="45"/>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51" name="Oval 51">
              <a:extLst>
                <a:ext uri="{FF2B5EF4-FFF2-40B4-BE49-F238E27FC236}">
                  <a16:creationId xmlns:a16="http://schemas.microsoft.com/office/drawing/2014/main" id="{46C77623-FF20-A7CB-C991-4B78C8C4DE6E}"/>
                </a:ext>
              </a:extLst>
            </p:cNvPr>
            <p:cNvSpPr>
              <a:spLocks noChangeArrowheads="1"/>
            </p:cNvSpPr>
            <p:nvPr/>
          </p:nvSpPr>
          <p:spPr bwMode="auto">
            <a:xfrm>
              <a:off x="1276" y="1785"/>
              <a:ext cx="50" cy="45"/>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88" name="Oval 52">
              <a:extLst>
                <a:ext uri="{FF2B5EF4-FFF2-40B4-BE49-F238E27FC236}">
                  <a16:creationId xmlns:a16="http://schemas.microsoft.com/office/drawing/2014/main" id="{0ED3F9BC-65BB-7E4F-A0C3-414EF00319FA}"/>
                </a:ext>
              </a:extLst>
            </p:cNvPr>
            <p:cNvSpPr>
              <a:spLocks noChangeArrowheads="1"/>
            </p:cNvSpPr>
            <p:nvPr/>
          </p:nvSpPr>
          <p:spPr bwMode="auto">
            <a:xfrm>
              <a:off x="1276" y="1967"/>
              <a:ext cx="50" cy="45"/>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89" name="Oval 53">
              <a:extLst>
                <a:ext uri="{FF2B5EF4-FFF2-40B4-BE49-F238E27FC236}">
                  <a16:creationId xmlns:a16="http://schemas.microsoft.com/office/drawing/2014/main" id="{DE8C6765-44B1-632C-3FC0-28F153DF4643}"/>
                </a:ext>
              </a:extLst>
            </p:cNvPr>
            <p:cNvSpPr>
              <a:spLocks noChangeArrowheads="1"/>
            </p:cNvSpPr>
            <p:nvPr/>
          </p:nvSpPr>
          <p:spPr bwMode="auto">
            <a:xfrm>
              <a:off x="1276" y="2148"/>
              <a:ext cx="50" cy="4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90" name="Oval 54">
              <a:extLst>
                <a:ext uri="{FF2B5EF4-FFF2-40B4-BE49-F238E27FC236}">
                  <a16:creationId xmlns:a16="http://schemas.microsoft.com/office/drawing/2014/main" id="{F8EAACF8-A954-B183-7A03-51B3F24406E2}"/>
                </a:ext>
              </a:extLst>
            </p:cNvPr>
            <p:cNvSpPr>
              <a:spLocks noChangeArrowheads="1"/>
            </p:cNvSpPr>
            <p:nvPr/>
          </p:nvSpPr>
          <p:spPr bwMode="auto">
            <a:xfrm>
              <a:off x="1045" y="2148"/>
              <a:ext cx="49" cy="4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91" name="Oval 55">
              <a:extLst>
                <a:ext uri="{FF2B5EF4-FFF2-40B4-BE49-F238E27FC236}">
                  <a16:creationId xmlns:a16="http://schemas.microsoft.com/office/drawing/2014/main" id="{C4CE1EAA-3530-4A8E-1179-139C4F736F1E}"/>
                </a:ext>
              </a:extLst>
            </p:cNvPr>
            <p:cNvSpPr>
              <a:spLocks noChangeArrowheads="1"/>
            </p:cNvSpPr>
            <p:nvPr/>
          </p:nvSpPr>
          <p:spPr bwMode="auto">
            <a:xfrm>
              <a:off x="1161" y="2148"/>
              <a:ext cx="49" cy="4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92" name="Oval 56">
              <a:extLst>
                <a:ext uri="{FF2B5EF4-FFF2-40B4-BE49-F238E27FC236}">
                  <a16:creationId xmlns:a16="http://schemas.microsoft.com/office/drawing/2014/main" id="{2DD801CE-93C3-4BF4-5C2D-803B00823A62}"/>
                </a:ext>
              </a:extLst>
            </p:cNvPr>
            <p:cNvSpPr>
              <a:spLocks noChangeArrowheads="1"/>
            </p:cNvSpPr>
            <p:nvPr/>
          </p:nvSpPr>
          <p:spPr bwMode="auto">
            <a:xfrm>
              <a:off x="1028" y="2042"/>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93" name="Oval 57">
              <a:extLst>
                <a:ext uri="{FF2B5EF4-FFF2-40B4-BE49-F238E27FC236}">
                  <a16:creationId xmlns:a16="http://schemas.microsoft.com/office/drawing/2014/main" id="{7882A984-9F57-6460-0BAD-862A700F542B}"/>
                </a:ext>
              </a:extLst>
            </p:cNvPr>
            <p:cNvSpPr>
              <a:spLocks noChangeArrowheads="1"/>
            </p:cNvSpPr>
            <p:nvPr/>
          </p:nvSpPr>
          <p:spPr bwMode="auto">
            <a:xfrm>
              <a:off x="1144" y="2042"/>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94" name="Oval 58">
              <a:extLst>
                <a:ext uri="{FF2B5EF4-FFF2-40B4-BE49-F238E27FC236}">
                  <a16:creationId xmlns:a16="http://schemas.microsoft.com/office/drawing/2014/main" id="{089B242B-1501-3FF2-1379-8DD3625792D5}"/>
                </a:ext>
              </a:extLst>
            </p:cNvPr>
            <p:cNvSpPr>
              <a:spLocks noChangeArrowheads="1"/>
            </p:cNvSpPr>
            <p:nvPr/>
          </p:nvSpPr>
          <p:spPr bwMode="auto">
            <a:xfrm>
              <a:off x="1259" y="2042"/>
              <a:ext cx="83" cy="1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95" name="Line 59">
              <a:extLst>
                <a:ext uri="{FF2B5EF4-FFF2-40B4-BE49-F238E27FC236}">
                  <a16:creationId xmlns:a16="http://schemas.microsoft.com/office/drawing/2014/main" id="{D54CF2BA-5328-0F41-8E27-314542935D53}"/>
                </a:ext>
              </a:extLst>
            </p:cNvPr>
            <p:cNvSpPr>
              <a:spLocks noChangeShapeType="1"/>
            </p:cNvSpPr>
            <p:nvPr/>
          </p:nvSpPr>
          <p:spPr bwMode="auto">
            <a:xfrm>
              <a:off x="1094" y="2178"/>
              <a:ext cx="6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Line 60">
              <a:extLst>
                <a:ext uri="{FF2B5EF4-FFF2-40B4-BE49-F238E27FC236}">
                  <a16:creationId xmlns:a16="http://schemas.microsoft.com/office/drawing/2014/main" id="{58D2C46E-1568-B6DE-C26E-E046721CA1B7}"/>
                </a:ext>
              </a:extLst>
            </p:cNvPr>
            <p:cNvSpPr>
              <a:spLocks noChangeShapeType="1"/>
            </p:cNvSpPr>
            <p:nvPr/>
          </p:nvSpPr>
          <p:spPr bwMode="auto">
            <a:xfrm>
              <a:off x="1210" y="2178"/>
              <a:ext cx="6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Line 61">
              <a:extLst>
                <a:ext uri="{FF2B5EF4-FFF2-40B4-BE49-F238E27FC236}">
                  <a16:creationId xmlns:a16="http://schemas.microsoft.com/office/drawing/2014/main" id="{BDA1C03F-0221-5D48-511E-7DF57AC95F33}"/>
                </a:ext>
              </a:extLst>
            </p:cNvPr>
            <p:cNvSpPr>
              <a:spLocks noChangeShapeType="1"/>
            </p:cNvSpPr>
            <p:nvPr/>
          </p:nvSpPr>
          <p:spPr bwMode="auto">
            <a:xfrm>
              <a:off x="1326" y="2178"/>
              <a:ext cx="11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Line 62">
              <a:extLst>
                <a:ext uri="{FF2B5EF4-FFF2-40B4-BE49-F238E27FC236}">
                  <a16:creationId xmlns:a16="http://schemas.microsoft.com/office/drawing/2014/main" id="{67945AA6-D02F-A567-5C99-5C75F714374D}"/>
                </a:ext>
              </a:extLst>
            </p:cNvPr>
            <p:cNvSpPr>
              <a:spLocks noChangeShapeType="1"/>
            </p:cNvSpPr>
            <p:nvPr/>
          </p:nvSpPr>
          <p:spPr bwMode="auto">
            <a:xfrm flipV="1">
              <a:off x="1342" y="2088"/>
              <a:ext cx="1" cy="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Line 63">
              <a:extLst>
                <a:ext uri="{FF2B5EF4-FFF2-40B4-BE49-F238E27FC236}">
                  <a16:creationId xmlns:a16="http://schemas.microsoft.com/office/drawing/2014/main" id="{57E717D0-8567-53E6-E19B-17DB6F3C75E4}"/>
                </a:ext>
              </a:extLst>
            </p:cNvPr>
            <p:cNvSpPr>
              <a:spLocks noChangeShapeType="1"/>
            </p:cNvSpPr>
            <p:nvPr/>
          </p:nvSpPr>
          <p:spPr bwMode="auto">
            <a:xfrm flipV="1">
              <a:off x="1227" y="2088"/>
              <a:ext cx="0" cy="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Line 64">
              <a:extLst>
                <a:ext uri="{FF2B5EF4-FFF2-40B4-BE49-F238E27FC236}">
                  <a16:creationId xmlns:a16="http://schemas.microsoft.com/office/drawing/2014/main" id="{EA1AB494-1323-E7A2-FD27-85377EC8D2BD}"/>
                </a:ext>
              </a:extLst>
            </p:cNvPr>
            <p:cNvSpPr>
              <a:spLocks noChangeShapeType="1"/>
            </p:cNvSpPr>
            <p:nvPr/>
          </p:nvSpPr>
          <p:spPr bwMode="auto">
            <a:xfrm flipV="1">
              <a:off x="1111" y="2088"/>
              <a:ext cx="0" cy="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Text Box 65">
              <a:extLst>
                <a:ext uri="{FF2B5EF4-FFF2-40B4-BE49-F238E27FC236}">
                  <a16:creationId xmlns:a16="http://schemas.microsoft.com/office/drawing/2014/main" id="{6C7A18BA-C70D-64A6-AD12-DB26D2B51201}"/>
                </a:ext>
              </a:extLst>
            </p:cNvPr>
            <p:cNvSpPr txBox="1">
              <a:spLocks noChangeArrowheads="1"/>
            </p:cNvSpPr>
            <p:nvPr/>
          </p:nvSpPr>
          <p:spPr bwMode="auto">
            <a:xfrm>
              <a:off x="891" y="1314"/>
              <a:ext cx="11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I</a:t>
              </a:r>
            </a:p>
          </p:txBody>
        </p:sp>
        <p:sp>
          <p:nvSpPr>
            <p:cNvPr id="102" name="Text Box 66">
              <a:extLst>
                <a:ext uri="{FF2B5EF4-FFF2-40B4-BE49-F238E27FC236}">
                  <a16:creationId xmlns:a16="http://schemas.microsoft.com/office/drawing/2014/main" id="{8296C151-933A-9909-75FD-9934F19D883E}"/>
                </a:ext>
              </a:extLst>
            </p:cNvPr>
            <p:cNvSpPr txBox="1">
              <a:spLocks noChangeArrowheads="1"/>
            </p:cNvSpPr>
            <p:nvPr/>
          </p:nvSpPr>
          <p:spPr bwMode="auto">
            <a:xfrm>
              <a:off x="870" y="1496"/>
              <a:ext cx="15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L</a:t>
              </a:r>
            </a:p>
          </p:txBody>
        </p:sp>
        <p:sp>
          <p:nvSpPr>
            <p:cNvPr id="103" name="Text Box 67">
              <a:extLst>
                <a:ext uri="{FF2B5EF4-FFF2-40B4-BE49-F238E27FC236}">
                  <a16:creationId xmlns:a16="http://schemas.microsoft.com/office/drawing/2014/main" id="{ED525AB7-0824-1A1B-AEF4-3BA70537E023}"/>
                </a:ext>
              </a:extLst>
            </p:cNvPr>
            <p:cNvSpPr txBox="1">
              <a:spLocks noChangeArrowheads="1"/>
            </p:cNvSpPr>
            <p:nvPr/>
          </p:nvSpPr>
          <p:spPr bwMode="auto">
            <a:xfrm>
              <a:off x="870" y="1678"/>
              <a:ext cx="15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dirty="0">
                  <a:ea typeface="Gulim" panose="020B0503020000020004" pitchFamily="34" charset="-127"/>
                </a:rPr>
                <a:t>S</a:t>
              </a:r>
            </a:p>
          </p:txBody>
        </p:sp>
        <p:sp>
          <p:nvSpPr>
            <p:cNvPr id="104" name="Text Box 68">
              <a:extLst>
                <a:ext uri="{FF2B5EF4-FFF2-40B4-BE49-F238E27FC236}">
                  <a16:creationId xmlns:a16="http://schemas.microsoft.com/office/drawing/2014/main" id="{385E892E-60DC-6590-985D-0D34696BD5E6}"/>
                </a:ext>
              </a:extLst>
            </p:cNvPr>
            <p:cNvSpPr txBox="1">
              <a:spLocks noChangeArrowheads="1"/>
            </p:cNvSpPr>
            <p:nvPr/>
          </p:nvSpPr>
          <p:spPr bwMode="auto">
            <a:xfrm>
              <a:off x="870" y="1860"/>
              <a:ext cx="15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A</a:t>
              </a:r>
            </a:p>
          </p:txBody>
        </p:sp>
        <p:sp>
          <p:nvSpPr>
            <p:cNvPr id="105" name="Text Box 69">
              <a:extLst>
                <a:ext uri="{FF2B5EF4-FFF2-40B4-BE49-F238E27FC236}">
                  <a16:creationId xmlns:a16="http://schemas.microsoft.com/office/drawing/2014/main" id="{7C05B6A6-6A14-633C-E76A-740521508265}"/>
                </a:ext>
              </a:extLst>
            </p:cNvPr>
            <p:cNvSpPr txBox="1">
              <a:spLocks noChangeArrowheads="1"/>
            </p:cNvSpPr>
            <p:nvPr/>
          </p:nvSpPr>
          <p:spPr bwMode="auto">
            <a:xfrm>
              <a:off x="870" y="2042"/>
              <a:ext cx="15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M</a:t>
              </a:r>
            </a:p>
          </p:txBody>
        </p:sp>
        <p:sp>
          <p:nvSpPr>
            <p:cNvPr id="106" name="Rectangle 70">
              <a:extLst>
                <a:ext uri="{FF2B5EF4-FFF2-40B4-BE49-F238E27FC236}">
                  <a16:creationId xmlns:a16="http://schemas.microsoft.com/office/drawing/2014/main" id="{D0FFEC92-DD4F-331F-4941-642F854D13F9}"/>
                </a:ext>
              </a:extLst>
            </p:cNvPr>
            <p:cNvSpPr>
              <a:spLocks noChangeArrowheads="1"/>
            </p:cNvSpPr>
            <p:nvPr/>
          </p:nvSpPr>
          <p:spPr bwMode="auto">
            <a:xfrm>
              <a:off x="838" y="1253"/>
              <a:ext cx="635" cy="9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grpSp>
        <p:nvGrpSpPr>
          <p:cNvPr id="107" name="Group 71">
            <a:extLst>
              <a:ext uri="{FF2B5EF4-FFF2-40B4-BE49-F238E27FC236}">
                <a16:creationId xmlns:a16="http://schemas.microsoft.com/office/drawing/2014/main" id="{AB2AB9D2-12A8-BEA9-B2BD-511AFEAB470A}"/>
              </a:ext>
            </a:extLst>
          </p:cNvPr>
          <p:cNvGrpSpPr>
            <a:grpSpLocks/>
          </p:cNvGrpSpPr>
          <p:nvPr/>
        </p:nvGrpSpPr>
        <p:grpSpPr bwMode="auto">
          <a:xfrm>
            <a:off x="1601865" y="4496464"/>
            <a:ext cx="1973790" cy="1741742"/>
            <a:chOff x="1742" y="1253"/>
            <a:chExt cx="1092" cy="998"/>
          </a:xfrm>
        </p:grpSpPr>
        <p:sp>
          <p:nvSpPr>
            <p:cNvPr id="108" name="Rectangle 72">
              <a:extLst>
                <a:ext uri="{FF2B5EF4-FFF2-40B4-BE49-F238E27FC236}">
                  <a16:creationId xmlns:a16="http://schemas.microsoft.com/office/drawing/2014/main" id="{A1A912F8-C6BC-9E12-62CE-B525EA32F6EA}"/>
                </a:ext>
              </a:extLst>
            </p:cNvPr>
            <p:cNvSpPr>
              <a:spLocks noChangeArrowheads="1"/>
            </p:cNvSpPr>
            <p:nvPr/>
          </p:nvSpPr>
          <p:spPr bwMode="auto">
            <a:xfrm>
              <a:off x="1745" y="1253"/>
              <a:ext cx="1089" cy="9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nvGrpSpPr>
            <p:cNvPr id="109" name="Group 73">
              <a:extLst>
                <a:ext uri="{FF2B5EF4-FFF2-40B4-BE49-F238E27FC236}">
                  <a16:creationId xmlns:a16="http://schemas.microsoft.com/office/drawing/2014/main" id="{62859E59-48A6-003F-A7DD-08F38CE68B59}"/>
                </a:ext>
              </a:extLst>
            </p:cNvPr>
            <p:cNvGrpSpPr>
              <a:grpSpLocks/>
            </p:cNvGrpSpPr>
            <p:nvPr/>
          </p:nvGrpSpPr>
          <p:grpSpPr bwMode="auto">
            <a:xfrm>
              <a:off x="2010" y="1588"/>
              <a:ext cx="302" cy="101"/>
              <a:chOff x="739" y="2614"/>
              <a:chExt cx="236" cy="68"/>
            </a:xfrm>
          </p:grpSpPr>
          <p:sp>
            <p:nvSpPr>
              <p:cNvPr id="210" name="Oval 74">
                <a:extLst>
                  <a:ext uri="{FF2B5EF4-FFF2-40B4-BE49-F238E27FC236}">
                    <a16:creationId xmlns:a16="http://schemas.microsoft.com/office/drawing/2014/main" id="{E4B6BBBB-802D-24E8-711A-087278A6AE5A}"/>
                  </a:ext>
                </a:extLst>
              </p:cNvPr>
              <p:cNvSpPr>
                <a:spLocks noChangeArrowheads="1"/>
              </p:cNvSpPr>
              <p:nvPr/>
            </p:nvSpPr>
            <p:spPr bwMode="auto">
              <a:xfrm>
                <a:off x="739" y="2614"/>
                <a:ext cx="71"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11" name="Line 75">
                <a:extLst>
                  <a:ext uri="{FF2B5EF4-FFF2-40B4-BE49-F238E27FC236}">
                    <a16:creationId xmlns:a16="http://schemas.microsoft.com/office/drawing/2014/main" id="{86140C98-F19F-AAA7-91E5-EA92B307A814}"/>
                  </a:ext>
                </a:extLst>
              </p:cNvPr>
              <p:cNvSpPr>
                <a:spLocks noChangeShapeType="1"/>
              </p:cNvSpPr>
              <p:nvPr/>
            </p:nvSpPr>
            <p:spPr bwMode="auto">
              <a:xfrm>
                <a:off x="810" y="2659"/>
                <a:ext cx="9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Oval 76">
                <a:extLst>
                  <a:ext uri="{FF2B5EF4-FFF2-40B4-BE49-F238E27FC236}">
                    <a16:creationId xmlns:a16="http://schemas.microsoft.com/office/drawing/2014/main" id="{B9405F59-D440-80A0-00E8-F2254514E2C1}"/>
                  </a:ext>
                </a:extLst>
              </p:cNvPr>
              <p:cNvSpPr>
                <a:spLocks noChangeArrowheads="1"/>
              </p:cNvSpPr>
              <p:nvPr/>
            </p:nvSpPr>
            <p:spPr bwMode="auto">
              <a:xfrm>
                <a:off x="904" y="2614"/>
                <a:ext cx="71"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grpSp>
          <p:nvGrpSpPr>
            <p:cNvPr id="110" name="Group 77">
              <a:extLst>
                <a:ext uri="{FF2B5EF4-FFF2-40B4-BE49-F238E27FC236}">
                  <a16:creationId xmlns:a16="http://schemas.microsoft.com/office/drawing/2014/main" id="{0853269D-D06B-8430-4D06-6012BB92EF41}"/>
                </a:ext>
              </a:extLst>
            </p:cNvPr>
            <p:cNvGrpSpPr>
              <a:grpSpLocks/>
            </p:cNvGrpSpPr>
            <p:nvPr/>
          </p:nvGrpSpPr>
          <p:grpSpPr bwMode="auto">
            <a:xfrm>
              <a:off x="2010" y="1349"/>
              <a:ext cx="514" cy="100"/>
              <a:chOff x="566" y="2773"/>
              <a:chExt cx="401" cy="68"/>
            </a:xfrm>
          </p:grpSpPr>
          <p:sp>
            <p:nvSpPr>
              <p:cNvPr id="205" name="Oval 78">
                <a:extLst>
                  <a:ext uri="{FF2B5EF4-FFF2-40B4-BE49-F238E27FC236}">
                    <a16:creationId xmlns:a16="http://schemas.microsoft.com/office/drawing/2014/main" id="{05DE824E-7E0F-38C6-CDCA-CBFB6537D366}"/>
                  </a:ext>
                </a:extLst>
              </p:cNvPr>
              <p:cNvSpPr>
                <a:spLocks noChangeArrowheads="1"/>
              </p:cNvSpPr>
              <p:nvPr/>
            </p:nvSpPr>
            <p:spPr bwMode="auto">
              <a:xfrm>
                <a:off x="566" y="2773"/>
                <a:ext cx="70"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06" name="Oval 79">
                <a:extLst>
                  <a:ext uri="{FF2B5EF4-FFF2-40B4-BE49-F238E27FC236}">
                    <a16:creationId xmlns:a16="http://schemas.microsoft.com/office/drawing/2014/main" id="{6AE00BA5-BD12-8971-4817-33CEE8F5DDB0}"/>
                  </a:ext>
                </a:extLst>
              </p:cNvPr>
              <p:cNvSpPr>
                <a:spLocks noChangeArrowheads="1"/>
              </p:cNvSpPr>
              <p:nvPr/>
            </p:nvSpPr>
            <p:spPr bwMode="auto">
              <a:xfrm>
                <a:off x="731" y="2773"/>
                <a:ext cx="71"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07" name="Line 80">
                <a:extLst>
                  <a:ext uri="{FF2B5EF4-FFF2-40B4-BE49-F238E27FC236}">
                    <a16:creationId xmlns:a16="http://schemas.microsoft.com/office/drawing/2014/main" id="{621CFDA2-A25A-F107-1889-DFC9AD1C4111}"/>
                  </a:ext>
                </a:extLst>
              </p:cNvPr>
              <p:cNvSpPr>
                <a:spLocks noChangeShapeType="1"/>
              </p:cNvSpPr>
              <p:nvPr/>
            </p:nvSpPr>
            <p:spPr bwMode="auto">
              <a:xfrm>
                <a:off x="636" y="2818"/>
                <a:ext cx="9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Line 81">
                <a:extLst>
                  <a:ext uri="{FF2B5EF4-FFF2-40B4-BE49-F238E27FC236}">
                    <a16:creationId xmlns:a16="http://schemas.microsoft.com/office/drawing/2014/main" id="{5E3EF995-BFCA-8BED-DDC8-1ED4AEF17E22}"/>
                  </a:ext>
                </a:extLst>
              </p:cNvPr>
              <p:cNvSpPr>
                <a:spLocks noChangeShapeType="1"/>
              </p:cNvSpPr>
              <p:nvPr/>
            </p:nvSpPr>
            <p:spPr bwMode="auto">
              <a:xfrm>
                <a:off x="802" y="2818"/>
                <a:ext cx="9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82">
                <a:extLst>
                  <a:ext uri="{FF2B5EF4-FFF2-40B4-BE49-F238E27FC236}">
                    <a16:creationId xmlns:a16="http://schemas.microsoft.com/office/drawing/2014/main" id="{5611EABD-9CD5-1C4A-BD23-5BE443BDB728}"/>
                  </a:ext>
                </a:extLst>
              </p:cNvPr>
              <p:cNvSpPr>
                <a:spLocks noChangeArrowheads="1"/>
              </p:cNvSpPr>
              <p:nvPr/>
            </p:nvSpPr>
            <p:spPr bwMode="auto">
              <a:xfrm>
                <a:off x="896" y="2773"/>
                <a:ext cx="71"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grpSp>
          <p:nvGrpSpPr>
            <p:cNvPr id="111" name="Group 83">
              <a:extLst>
                <a:ext uri="{FF2B5EF4-FFF2-40B4-BE49-F238E27FC236}">
                  <a16:creationId xmlns:a16="http://schemas.microsoft.com/office/drawing/2014/main" id="{38451B4C-FA4D-FFE3-DBBA-6860F8288D25}"/>
                </a:ext>
              </a:extLst>
            </p:cNvPr>
            <p:cNvGrpSpPr>
              <a:grpSpLocks/>
            </p:cNvGrpSpPr>
            <p:nvPr/>
          </p:nvGrpSpPr>
          <p:grpSpPr bwMode="auto">
            <a:xfrm>
              <a:off x="2010" y="2068"/>
              <a:ext cx="514" cy="100"/>
              <a:chOff x="566" y="2954"/>
              <a:chExt cx="401" cy="68"/>
            </a:xfrm>
          </p:grpSpPr>
          <p:sp>
            <p:nvSpPr>
              <p:cNvPr id="200" name="Oval 84">
                <a:extLst>
                  <a:ext uri="{FF2B5EF4-FFF2-40B4-BE49-F238E27FC236}">
                    <a16:creationId xmlns:a16="http://schemas.microsoft.com/office/drawing/2014/main" id="{F4E41528-EA5D-0AFA-6F1B-6467F5B2ED49}"/>
                  </a:ext>
                </a:extLst>
              </p:cNvPr>
              <p:cNvSpPr>
                <a:spLocks noChangeArrowheads="1"/>
              </p:cNvSpPr>
              <p:nvPr/>
            </p:nvSpPr>
            <p:spPr bwMode="auto">
              <a:xfrm>
                <a:off x="566" y="2954"/>
                <a:ext cx="70"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01" name="Oval 85">
                <a:extLst>
                  <a:ext uri="{FF2B5EF4-FFF2-40B4-BE49-F238E27FC236}">
                    <a16:creationId xmlns:a16="http://schemas.microsoft.com/office/drawing/2014/main" id="{867D8B64-D926-1F3D-E960-1697ACEE7A9C}"/>
                  </a:ext>
                </a:extLst>
              </p:cNvPr>
              <p:cNvSpPr>
                <a:spLocks noChangeArrowheads="1"/>
              </p:cNvSpPr>
              <p:nvPr/>
            </p:nvSpPr>
            <p:spPr bwMode="auto">
              <a:xfrm>
                <a:off x="731" y="2954"/>
                <a:ext cx="71"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02" name="Line 86">
                <a:extLst>
                  <a:ext uri="{FF2B5EF4-FFF2-40B4-BE49-F238E27FC236}">
                    <a16:creationId xmlns:a16="http://schemas.microsoft.com/office/drawing/2014/main" id="{DEC5EE75-B14E-3BA6-D0FD-8A3941A4BDD1}"/>
                  </a:ext>
                </a:extLst>
              </p:cNvPr>
              <p:cNvSpPr>
                <a:spLocks noChangeShapeType="1"/>
              </p:cNvSpPr>
              <p:nvPr/>
            </p:nvSpPr>
            <p:spPr bwMode="auto">
              <a:xfrm>
                <a:off x="636" y="2999"/>
                <a:ext cx="9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Line 87">
                <a:extLst>
                  <a:ext uri="{FF2B5EF4-FFF2-40B4-BE49-F238E27FC236}">
                    <a16:creationId xmlns:a16="http://schemas.microsoft.com/office/drawing/2014/main" id="{6BE43FEE-4D88-B746-74A2-9EB8E571BC72}"/>
                  </a:ext>
                </a:extLst>
              </p:cNvPr>
              <p:cNvSpPr>
                <a:spLocks noChangeShapeType="1"/>
              </p:cNvSpPr>
              <p:nvPr/>
            </p:nvSpPr>
            <p:spPr bwMode="auto">
              <a:xfrm>
                <a:off x="802" y="2999"/>
                <a:ext cx="9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88">
                <a:extLst>
                  <a:ext uri="{FF2B5EF4-FFF2-40B4-BE49-F238E27FC236}">
                    <a16:creationId xmlns:a16="http://schemas.microsoft.com/office/drawing/2014/main" id="{27CA37B4-C726-C95E-DFEE-DC0F94B7A666}"/>
                  </a:ext>
                </a:extLst>
              </p:cNvPr>
              <p:cNvSpPr>
                <a:spLocks noChangeArrowheads="1"/>
              </p:cNvSpPr>
              <p:nvPr/>
            </p:nvSpPr>
            <p:spPr bwMode="auto">
              <a:xfrm>
                <a:off x="896" y="2954"/>
                <a:ext cx="71"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grpSp>
          <p:nvGrpSpPr>
            <p:cNvPr id="112" name="Group 89">
              <a:extLst>
                <a:ext uri="{FF2B5EF4-FFF2-40B4-BE49-F238E27FC236}">
                  <a16:creationId xmlns:a16="http://schemas.microsoft.com/office/drawing/2014/main" id="{0CD444A4-46F1-8452-3022-273572D1E55D}"/>
                </a:ext>
              </a:extLst>
            </p:cNvPr>
            <p:cNvGrpSpPr>
              <a:grpSpLocks/>
            </p:cNvGrpSpPr>
            <p:nvPr/>
          </p:nvGrpSpPr>
          <p:grpSpPr bwMode="auto">
            <a:xfrm>
              <a:off x="2010" y="1829"/>
              <a:ext cx="707" cy="100"/>
              <a:chOff x="414" y="3090"/>
              <a:chExt cx="553" cy="68"/>
            </a:xfrm>
          </p:grpSpPr>
          <p:sp>
            <p:nvSpPr>
              <p:cNvPr id="192" name="Oval 90">
                <a:extLst>
                  <a:ext uri="{FF2B5EF4-FFF2-40B4-BE49-F238E27FC236}">
                    <a16:creationId xmlns:a16="http://schemas.microsoft.com/office/drawing/2014/main" id="{59B126FD-14A9-EFEF-05B6-1E0DCB317774}"/>
                  </a:ext>
                </a:extLst>
              </p:cNvPr>
              <p:cNvSpPr>
                <a:spLocks noChangeArrowheads="1"/>
              </p:cNvSpPr>
              <p:nvPr/>
            </p:nvSpPr>
            <p:spPr bwMode="auto">
              <a:xfrm>
                <a:off x="896" y="3090"/>
                <a:ext cx="71"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nvGrpSpPr>
              <p:cNvPr id="193" name="Group 91">
                <a:extLst>
                  <a:ext uri="{FF2B5EF4-FFF2-40B4-BE49-F238E27FC236}">
                    <a16:creationId xmlns:a16="http://schemas.microsoft.com/office/drawing/2014/main" id="{AEA65E3B-7676-6728-3A67-1E0291F3C8CC}"/>
                  </a:ext>
                </a:extLst>
              </p:cNvPr>
              <p:cNvGrpSpPr>
                <a:grpSpLocks/>
              </p:cNvGrpSpPr>
              <p:nvPr/>
            </p:nvGrpSpPr>
            <p:grpSpPr bwMode="auto">
              <a:xfrm>
                <a:off x="414" y="3090"/>
                <a:ext cx="482" cy="68"/>
                <a:chOff x="414" y="3090"/>
                <a:chExt cx="482" cy="68"/>
              </a:xfrm>
            </p:grpSpPr>
            <p:sp>
              <p:nvSpPr>
                <p:cNvPr id="194" name="Oval 92">
                  <a:extLst>
                    <a:ext uri="{FF2B5EF4-FFF2-40B4-BE49-F238E27FC236}">
                      <a16:creationId xmlns:a16="http://schemas.microsoft.com/office/drawing/2014/main" id="{CEC570B3-D9C1-7A0F-ACC2-E6D3E04CA338}"/>
                    </a:ext>
                  </a:extLst>
                </p:cNvPr>
                <p:cNvSpPr>
                  <a:spLocks noChangeArrowheads="1"/>
                </p:cNvSpPr>
                <p:nvPr/>
              </p:nvSpPr>
              <p:spPr bwMode="auto">
                <a:xfrm>
                  <a:off x="566" y="3090"/>
                  <a:ext cx="70"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95" name="Oval 93">
                  <a:extLst>
                    <a:ext uri="{FF2B5EF4-FFF2-40B4-BE49-F238E27FC236}">
                      <a16:creationId xmlns:a16="http://schemas.microsoft.com/office/drawing/2014/main" id="{BEE9DB47-4534-08B8-CBFB-AE28F0554646}"/>
                    </a:ext>
                  </a:extLst>
                </p:cNvPr>
                <p:cNvSpPr>
                  <a:spLocks noChangeArrowheads="1"/>
                </p:cNvSpPr>
                <p:nvPr/>
              </p:nvSpPr>
              <p:spPr bwMode="auto">
                <a:xfrm>
                  <a:off x="731" y="3090"/>
                  <a:ext cx="71"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96" name="Line 94">
                  <a:extLst>
                    <a:ext uri="{FF2B5EF4-FFF2-40B4-BE49-F238E27FC236}">
                      <a16:creationId xmlns:a16="http://schemas.microsoft.com/office/drawing/2014/main" id="{98487D22-D6FF-350A-89C9-7460C8D5E522}"/>
                    </a:ext>
                  </a:extLst>
                </p:cNvPr>
                <p:cNvSpPr>
                  <a:spLocks noChangeShapeType="1"/>
                </p:cNvSpPr>
                <p:nvPr/>
              </p:nvSpPr>
              <p:spPr bwMode="auto">
                <a:xfrm>
                  <a:off x="636" y="3135"/>
                  <a:ext cx="9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Line 95">
                  <a:extLst>
                    <a:ext uri="{FF2B5EF4-FFF2-40B4-BE49-F238E27FC236}">
                      <a16:creationId xmlns:a16="http://schemas.microsoft.com/office/drawing/2014/main" id="{B6C42C23-7E51-3D25-1312-87AC60C53CB0}"/>
                    </a:ext>
                  </a:extLst>
                </p:cNvPr>
                <p:cNvSpPr>
                  <a:spLocks noChangeShapeType="1"/>
                </p:cNvSpPr>
                <p:nvPr/>
              </p:nvSpPr>
              <p:spPr bwMode="auto">
                <a:xfrm>
                  <a:off x="802" y="3135"/>
                  <a:ext cx="9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Oval 96">
                  <a:extLst>
                    <a:ext uri="{FF2B5EF4-FFF2-40B4-BE49-F238E27FC236}">
                      <a16:creationId xmlns:a16="http://schemas.microsoft.com/office/drawing/2014/main" id="{CC2A1F56-82FB-6431-7C51-2AAFAF9B6149}"/>
                    </a:ext>
                  </a:extLst>
                </p:cNvPr>
                <p:cNvSpPr>
                  <a:spLocks noChangeArrowheads="1"/>
                </p:cNvSpPr>
                <p:nvPr/>
              </p:nvSpPr>
              <p:spPr bwMode="auto">
                <a:xfrm>
                  <a:off x="414" y="3090"/>
                  <a:ext cx="70" cy="68"/>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199" name="Line 97">
                  <a:extLst>
                    <a:ext uri="{FF2B5EF4-FFF2-40B4-BE49-F238E27FC236}">
                      <a16:creationId xmlns:a16="http://schemas.microsoft.com/office/drawing/2014/main" id="{5F55DE21-E0F1-6EEB-C2BE-77B424FB8B4B}"/>
                    </a:ext>
                  </a:extLst>
                </p:cNvPr>
                <p:cNvSpPr>
                  <a:spLocks noChangeShapeType="1"/>
                </p:cNvSpPr>
                <p:nvPr/>
              </p:nvSpPr>
              <p:spPr bwMode="auto">
                <a:xfrm>
                  <a:off x="484" y="3135"/>
                  <a:ext cx="9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14" name="Text Box 98">
              <a:extLst>
                <a:ext uri="{FF2B5EF4-FFF2-40B4-BE49-F238E27FC236}">
                  <a16:creationId xmlns:a16="http://schemas.microsoft.com/office/drawing/2014/main" id="{6B221921-353A-D69C-BD3F-D48CCE572D06}"/>
                </a:ext>
              </a:extLst>
            </p:cNvPr>
            <p:cNvSpPr txBox="1">
              <a:spLocks noChangeArrowheads="1"/>
            </p:cNvSpPr>
            <p:nvPr/>
          </p:nvSpPr>
          <p:spPr bwMode="auto">
            <a:xfrm>
              <a:off x="1784" y="1290"/>
              <a:ext cx="19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ill</a:t>
              </a:r>
              <a:endParaRPr lang="ko-KR" altLang="en-US" sz="1200">
                <a:ea typeface="Gulim" panose="020B0503020000020004" pitchFamily="34" charset="-127"/>
              </a:endParaRPr>
            </a:p>
          </p:txBody>
        </p:sp>
        <p:sp>
          <p:nvSpPr>
            <p:cNvPr id="117" name="Text Box 99">
              <a:extLst>
                <a:ext uri="{FF2B5EF4-FFF2-40B4-BE49-F238E27FC236}">
                  <a16:creationId xmlns:a16="http://schemas.microsoft.com/office/drawing/2014/main" id="{69BA49D2-68AD-AF6E-9F9B-195BFA4DA160}"/>
                </a:ext>
              </a:extLst>
            </p:cNvPr>
            <p:cNvSpPr txBox="1">
              <a:spLocks noChangeArrowheads="1"/>
            </p:cNvSpPr>
            <p:nvPr/>
          </p:nvSpPr>
          <p:spPr bwMode="auto">
            <a:xfrm>
              <a:off x="1784" y="1529"/>
              <a:ext cx="19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I</a:t>
              </a:r>
              <a:endParaRPr lang="ko-KR" altLang="en-US" sz="1200">
                <a:ea typeface="Gulim" panose="020B0503020000020004" pitchFamily="34" charset="-127"/>
              </a:endParaRPr>
            </a:p>
          </p:txBody>
        </p:sp>
        <p:sp>
          <p:nvSpPr>
            <p:cNvPr id="118" name="Text Box 100">
              <a:extLst>
                <a:ext uri="{FF2B5EF4-FFF2-40B4-BE49-F238E27FC236}">
                  <a16:creationId xmlns:a16="http://schemas.microsoft.com/office/drawing/2014/main" id="{9C0A8DB2-B097-9611-D7C0-D5323C69F835}"/>
                </a:ext>
              </a:extLst>
            </p:cNvPr>
            <p:cNvSpPr txBox="1">
              <a:spLocks noChangeArrowheads="1"/>
            </p:cNvSpPr>
            <p:nvPr/>
          </p:nvSpPr>
          <p:spPr bwMode="auto">
            <a:xfrm>
              <a:off x="1742" y="1769"/>
              <a:ext cx="296"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Sam</a:t>
              </a:r>
              <a:endParaRPr lang="ko-KR" altLang="en-US" sz="1200">
                <a:ea typeface="Gulim" panose="020B0503020000020004" pitchFamily="34" charset="-127"/>
              </a:endParaRPr>
            </a:p>
          </p:txBody>
        </p:sp>
        <p:sp>
          <p:nvSpPr>
            <p:cNvPr id="119" name="Text Box 101">
              <a:extLst>
                <a:ext uri="{FF2B5EF4-FFF2-40B4-BE49-F238E27FC236}">
                  <a16:creationId xmlns:a16="http://schemas.microsoft.com/office/drawing/2014/main" id="{987ED97F-4F98-023D-9EC4-D1A76028F6F0}"/>
                </a:ext>
              </a:extLst>
            </p:cNvPr>
            <p:cNvSpPr txBox="1">
              <a:spLocks noChangeArrowheads="1"/>
            </p:cNvSpPr>
            <p:nvPr/>
          </p:nvSpPr>
          <p:spPr bwMode="auto">
            <a:xfrm>
              <a:off x="1770" y="2014"/>
              <a:ext cx="27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SA</a:t>
              </a:r>
              <a:endParaRPr lang="ko-KR" altLang="en-US" sz="1200">
                <a:ea typeface="Gulim" panose="020B0503020000020004" pitchFamily="34" charset="-127"/>
              </a:endParaRPr>
            </a:p>
          </p:txBody>
        </p:sp>
        <p:sp>
          <p:nvSpPr>
            <p:cNvPr id="120" name="Text Box 102">
              <a:extLst>
                <a:ext uri="{FF2B5EF4-FFF2-40B4-BE49-F238E27FC236}">
                  <a16:creationId xmlns:a16="http://schemas.microsoft.com/office/drawing/2014/main" id="{B83335AD-5480-EB4F-D6FB-9FCF2FFC6B65}"/>
                </a:ext>
              </a:extLst>
            </p:cNvPr>
            <p:cNvSpPr txBox="1">
              <a:spLocks noChangeArrowheads="1"/>
            </p:cNvSpPr>
            <p:nvPr/>
          </p:nvSpPr>
          <p:spPr bwMode="auto">
            <a:xfrm>
              <a:off x="2067" y="1267"/>
              <a:ext cx="14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I</a:t>
              </a:r>
            </a:p>
          </p:txBody>
        </p:sp>
        <p:sp>
          <p:nvSpPr>
            <p:cNvPr id="121" name="Text Box 103">
              <a:extLst>
                <a:ext uri="{FF2B5EF4-FFF2-40B4-BE49-F238E27FC236}">
                  <a16:creationId xmlns:a16="http://schemas.microsoft.com/office/drawing/2014/main" id="{3D76D839-6ED0-FB84-0389-73C68A9D4301}"/>
                </a:ext>
              </a:extLst>
            </p:cNvPr>
            <p:cNvSpPr txBox="1">
              <a:spLocks noChangeArrowheads="1"/>
            </p:cNvSpPr>
            <p:nvPr/>
          </p:nvSpPr>
          <p:spPr bwMode="auto">
            <a:xfrm>
              <a:off x="2278" y="1267"/>
              <a:ext cx="157"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L</a:t>
              </a:r>
            </a:p>
          </p:txBody>
        </p:sp>
        <p:sp>
          <p:nvSpPr>
            <p:cNvPr id="122" name="Text Box 104">
              <a:extLst>
                <a:ext uri="{FF2B5EF4-FFF2-40B4-BE49-F238E27FC236}">
                  <a16:creationId xmlns:a16="http://schemas.microsoft.com/office/drawing/2014/main" id="{4C3E7516-C719-F637-0471-4A711B224B35}"/>
                </a:ext>
              </a:extLst>
            </p:cNvPr>
            <p:cNvSpPr txBox="1">
              <a:spLocks noChangeArrowheads="1"/>
            </p:cNvSpPr>
            <p:nvPr/>
          </p:nvSpPr>
          <p:spPr bwMode="auto">
            <a:xfrm>
              <a:off x="2072" y="1507"/>
              <a:ext cx="14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I</a:t>
              </a:r>
            </a:p>
          </p:txBody>
        </p:sp>
        <p:sp>
          <p:nvSpPr>
            <p:cNvPr id="123" name="Text Box 105">
              <a:extLst>
                <a:ext uri="{FF2B5EF4-FFF2-40B4-BE49-F238E27FC236}">
                  <a16:creationId xmlns:a16="http://schemas.microsoft.com/office/drawing/2014/main" id="{504254B7-4567-A292-BEB9-8E17E43CB70E}"/>
                </a:ext>
              </a:extLst>
            </p:cNvPr>
            <p:cNvSpPr txBox="1">
              <a:spLocks noChangeArrowheads="1"/>
            </p:cNvSpPr>
            <p:nvPr/>
          </p:nvSpPr>
          <p:spPr bwMode="auto">
            <a:xfrm>
              <a:off x="2077" y="1747"/>
              <a:ext cx="16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dirty="0">
                  <a:ea typeface="Gulim" panose="020B0503020000020004" pitchFamily="34" charset="-127"/>
                </a:rPr>
                <a:t>S</a:t>
              </a:r>
            </a:p>
          </p:txBody>
        </p:sp>
        <p:sp>
          <p:nvSpPr>
            <p:cNvPr id="124" name="Text Box 106">
              <a:extLst>
                <a:ext uri="{FF2B5EF4-FFF2-40B4-BE49-F238E27FC236}">
                  <a16:creationId xmlns:a16="http://schemas.microsoft.com/office/drawing/2014/main" id="{A7CAA6A1-0A3D-4525-60FA-87204DE21BBD}"/>
                </a:ext>
              </a:extLst>
            </p:cNvPr>
            <p:cNvSpPr txBox="1">
              <a:spLocks noChangeArrowheads="1"/>
            </p:cNvSpPr>
            <p:nvPr/>
          </p:nvSpPr>
          <p:spPr bwMode="auto">
            <a:xfrm>
              <a:off x="2274" y="1747"/>
              <a:ext cx="17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A</a:t>
              </a:r>
            </a:p>
          </p:txBody>
        </p:sp>
        <p:sp>
          <p:nvSpPr>
            <p:cNvPr id="125" name="Text Box 107">
              <a:extLst>
                <a:ext uri="{FF2B5EF4-FFF2-40B4-BE49-F238E27FC236}">
                  <a16:creationId xmlns:a16="http://schemas.microsoft.com/office/drawing/2014/main" id="{50948427-F40D-1F98-559A-E09B06720DED}"/>
                </a:ext>
              </a:extLst>
            </p:cNvPr>
            <p:cNvSpPr txBox="1">
              <a:spLocks noChangeArrowheads="1"/>
            </p:cNvSpPr>
            <p:nvPr/>
          </p:nvSpPr>
          <p:spPr bwMode="auto">
            <a:xfrm>
              <a:off x="2469" y="1747"/>
              <a:ext cx="20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M</a:t>
              </a:r>
            </a:p>
          </p:txBody>
        </p:sp>
        <p:sp>
          <p:nvSpPr>
            <p:cNvPr id="126" name="Text Box 108">
              <a:extLst>
                <a:ext uri="{FF2B5EF4-FFF2-40B4-BE49-F238E27FC236}">
                  <a16:creationId xmlns:a16="http://schemas.microsoft.com/office/drawing/2014/main" id="{342ABCCA-B12D-BA6C-F919-E5C7D46D69E2}"/>
                </a:ext>
              </a:extLst>
            </p:cNvPr>
            <p:cNvSpPr txBox="1">
              <a:spLocks noChangeArrowheads="1"/>
            </p:cNvSpPr>
            <p:nvPr/>
          </p:nvSpPr>
          <p:spPr bwMode="auto">
            <a:xfrm>
              <a:off x="2090" y="1986"/>
              <a:ext cx="161"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S</a:t>
              </a:r>
            </a:p>
          </p:txBody>
        </p:sp>
        <p:sp>
          <p:nvSpPr>
            <p:cNvPr id="127" name="Text Box 109">
              <a:extLst>
                <a:ext uri="{FF2B5EF4-FFF2-40B4-BE49-F238E27FC236}">
                  <a16:creationId xmlns:a16="http://schemas.microsoft.com/office/drawing/2014/main" id="{F16D05D9-2C10-8A4C-F5FB-B7E4E61AF5CD}"/>
                </a:ext>
              </a:extLst>
            </p:cNvPr>
            <p:cNvSpPr txBox="1">
              <a:spLocks noChangeArrowheads="1"/>
            </p:cNvSpPr>
            <p:nvPr/>
          </p:nvSpPr>
          <p:spPr bwMode="auto">
            <a:xfrm>
              <a:off x="2284" y="1986"/>
              <a:ext cx="173"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sz="1200">
                  <a:ea typeface="Gulim" panose="020B0503020000020004" pitchFamily="34" charset="-127"/>
                </a:rPr>
                <a:t>A</a:t>
              </a:r>
            </a:p>
          </p:txBody>
        </p:sp>
      </p:grpSp>
      <p:grpSp>
        <p:nvGrpSpPr>
          <p:cNvPr id="213" name="Group 110">
            <a:extLst>
              <a:ext uri="{FF2B5EF4-FFF2-40B4-BE49-F238E27FC236}">
                <a16:creationId xmlns:a16="http://schemas.microsoft.com/office/drawing/2014/main" id="{FED05CED-7666-1348-9DF9-DC11C5CF0B04}"/>
              </a:ext>
            </a:extLst>
          </p:cNvPr>
          <p:cNvGrpSpPr>
            <a:grpSpLocks/>
          </p:cNvGrpSpPr>
          <p:nvPr/>
        </p:nvGrpSpPr>
        <p:grpSpPr bwMode="auto">
          <a:xfrm>
            <a:off x="3902802" y="4496464"/>
            <a:ext cx="2380478" cy="1741742"/>
            <a:chOff x="3105" y="1253"/>
            <a:chExt cx="1317" cy="998"/>
          </a:xfrm>
        </p:grpSpPr>
        <p:grpSp>
          <p:nvGrpSpPr>
            <p:cNvPr id="214" name="Group 111">
              <a:extLst>
                <a:ext uri="{FF2B5EF4-FFF2-40B4-BE49-F238E27FC236}">
                  <a16:creationId xmlns:a16="http://schemas.microsoft.com/office/drawing/2014/main" id="{1718A455-295C-3555-CE78-FC983CF19562}"/>
                </a:ext>
              </a:extLst>
            </p:cNvPr>
            <p:cNvGrpSpPr>
              <a:grpSpLocks/>
            </p:cNvGrpSpPr>
            <p:nvPr/>
          </p:nvGrpSpPr>
          <p:grpSpPr bwMode="auto">
            <a:xfrm>
              <a:off x="3142" y="1453"/>
              <a:ext cx="1242" cy="758"/>
              <a:chOff x="2562" y="2931"/>
              <a:chExt cx="1497" cy="862"/>
            </a:xfrm>
          </p:grpSpPr>
          <p:sp>
            <p:nvSpPr>
              <p:cNvPr id="216" name="Oval 112">
                <a:extLst>
                  <a:ext uri="{FF2B5EF4-FFF2-40B4-BE49-F238E27FC236}">
                    <a16:creationId xmlns:a16="http://schemas.microsoft.com/office/drawing/2014/main" id="{75AD05DB-371C-EA00-3446-FA336600A8C0}"/>
                  </a:ext>
                </a:extLst>
              </p:cNvPr>
              <p:cNvSpPr>
                <a:spLocks noChangeArrowheads="1"/>
              </p:cNvSpPr>
              <p:nvPr/>
            </p:nvSpPr>
            <p:spPr bwMode="auto">
              <a:xfrm>
                <a:off x="2562" y="3294"/>
                <a:ext cx="136" cy="13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17" name="Oval 113">
                <a:extLst>
                  <a:ext uri="{FF2B5EF4-FFF2-40B4-BE49-F238E27FC236}">
                    <a16:creationId xmlns:a16="http://schemas.microsoft.com/office/drawing/2014/main" id="{54D50B88-3F31-C1F6-64BC-E045A4218D10}"/>
                  </a:ext>
                </a:extLst>
              </p:cNvPr>
              <p:cNvSpPr>
                <a:spLocks noChangeArrowheads="1"/>
              </p:cNvSpPr>
              <p:nvPr/>
            </p:nvSpPr>
            <p:spPr bwMode="auto">
              <a:xfrm>
                <a:off x="2954" y="3294"/>
                <a:ext cx="136" cy="13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18" name="Oval 114">
                <a:extLst>
                  <a:ext uri="{FF2B5EF4-FFF2-40B4-BE49-F238E27FC236}">
                    <a16:creationId xmlns:a16="http://schemas.microsoft.com/office/drawing/2014/main" id="{5B25FB40-57C8-650F-F957-439954DF1FD9}"/>
                  </a:ext>
                </a:extLst>
              </p:cNvPr>
              <p:cNvSpPr>
                <a:spLocks noChangeArrowheads="1"/>
              </p:cNvSpPr>
              <p:nvPr/>
            </p:nvSpPr>
            <p:spPr bwMode="auto">
              <a:xfrm>
                <a:off x="3923" y="3294"/>
                <a:ext cx="136" cy="136"/>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19" name="Rectangle 115">
                <a:extLst>
                  <a:ext uri="{FF2B5EF4-FFF2-40B4-BE49-F238E27FC236}">
                    <a16:creationId xmlns:a16="http://schemas.microsoft.com/office/drawing/2014/main" id="{5F32CFF6-DF16-6367-4B76-1140C7117831}"/>
                  </a:ext>
                </a:extLst>
              </p:cNvPr>
              <p:cNvSpPr>
                <a:spLocks noChangeArrowheads="1"/>
              </p:cNvSpPr>
              <p:nvPr/>
            </p:nvSpPr>
            <p:spPr bwMode="auto">
              <a:xfrm>
                <a:off x="3348" y="3611"/>
                <a:ext cx="318" cy="182"/>
              </a:xfrm>
              <a:prstGeom prst="rect">
                <a:avLst/>
              </a:prstGeom>
              <a:gradFill rotWithShape="1">
                <a:gsLst>
                  <a:gs pos="0">
                    <a:schemeClr val="accent1"/>
                  </a:gs>
                  <a:gs pos="100000">
                    <a:srgbClr val="00CC66"/>
                  </a:gs>
                </a:gsLst>
                <a:lin ang="27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1200">
                    <a:ea typeface="Gulim" panose="020B0503020000020004" pitchFamily="34" charset="-127"/>
                  </a:rPr>
                  <a:t>SA</a:t>
                </a:r>
                <a:endParaRPr kumimoji="1" lang="ko-KR" altLang="en-US" sz="1200">
                  <a:ea typeface="Gulim" panose="020B0503020000020004" pitchFamily="34" charset="-127"/>
                </a:endParaRPr>
              </a:p>
            </p:txBody>
          </p:sp>
          <p:sp>
            <p:nvSpPr>
              <p:cNvPr id="220" name="Rectangle 116">
                <a:extLst>
                  <a:ext uri="{FF2B5EF4-FFF2-40B4-BE49-F238E27FC236}">
                    <a16:creationId xmlns:a16="http://schemas.microsoft.com/office/drawing/2014/main" id="{E307D290-B265-5B71-C3CF-5660D6426D24}"/>
                  </a:ext>
                </a:extLst>
              </p:cNvPr>
              <p:cNvSpPr>
                <a:spLocks noChangeArrowheads="1"/>
              </p:cNvSpPr>
              <p:nvPr/>
            </p:nvSpPr>
            <p:spPr bwMode="auto">
              <a:xfrm>
                <a:off x="3348" y="3384"/>
                <a:ext cx="318" cy="182"/>
              </a:xfrm>
              <a:prstGeom prst="rect">
                <a:avLst/>
              </a:prstGeom>
              <a:gradFill rotWithShape="1">
                <a:gsLst>
                  <a:gs pos="0">
                    <a:schemeClr val="accent1"/>
                  </a:gs>
                  <a:gs pos="100000">
                    <a:srgbClr val="00CC66"/>
                  </a:gs>
                </a:gsLst>
                <a:lin ang="27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1200">
                    <a:ea typeface="Gulim" panose="020B0503020000020004" pitchFamily="34" charset="-127"/>
                  </a:rPr>
                  <a:t>SAM</a:t>
                </a:r>
                <a:endParaRPr kumimoji="1" lang="ko-KR" altLang="en-US" sz="1200">
                  <a:ea typeface="Gulim" panose="020B0503020000020004" pitchFamily="34" charset="-127"/>
                </a:endParaRPr>
              </a:p>
            </p:txBody>
          </p:sp>
          <p:sp>
            <p:nvSpPr>
              <p:cNvPr id="221" name="Rectangle 117">
                <a:extLst>
                  <a:ext uri="{FF2B5EF4-FFF2-40B4-BE49-F238E27FC236}">
                    <a16:creationId xmlns:a16="http://schemas.microsoft.com/office/drawing/2014/main" id="{B77752D0-A872-5376-7289-4E4CBAFA4FFE}"/>
                  </a:ext>
                </a:extLst>
              </p:cNvPr>
              <p:cNvSpPr>
                <a:spLocks noChangeArrowheads="1"/>
              </p:cNvSpPr>
              <p:nvPr/>
            </p:nvSpPr>
            <p:spPr bwMode="auto">
              <a:xfrm>
                <a:off x="3347" y="3157"/>
                <a:ext cx="319" cy="182"/>
              </a:xfrm>
              <a:prstGeom prst="rect">
                <a:avLst/>
              </a:prstGeom>
              <a:gradFill rotWithShape="1">
                <a:gsLst>
                  <a:gs pos="0">
                    <a:schemeClr val="accent1"/>
                  </a:gs>
                  <a:gs pos="100000">
                    <a:srgbClr val="00CC66"/>
                  </a:gs>
                </a:gsLst>
                <a:lin ang="27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1200">
                    <a:ea typeface="Gulim" panose="020B0503020000020004" pitchFamily="34" charset="-127"/>
                  </a:rPr>
                  <a:t>ill</a:t>
                </a:r>
                <a:endParaRPr kumimoji="1" lang="ko-KR" altLang="en-US" sz="1200">
                  <a:ea typeface="Gulim" panose="020B0503020000020004" pitchFamily="34" charset="-127"/>
                </a:endParaRPr>
              </a:p>
            </p:txBody>
          </p:sp>
          <p:sp>
            <p:nvSpPr>
              <p:cNvPr id="222" name="Rectangle 118">
                <a:extLst>
                  <a:ext uri="{FF2B5EF4-FFF2-40B4-BE49-F238E27FC236}">
                    <a16:creationId xmlns:a16="http://schemas.microsoft.com/office/drawing/2014/main" id="{F99B9712-DD41-C557-A9A5-28BC0A5F9D75}"/>
                  </a:ext>
                </a:extLst>
              </p:cNvPr>
              <p:cNvSpPr>
                <a:spLocks noChangeArrowheads="1"/>
              </p:cNvSpPr>
              <p:nvPr/>
            </p:nvSpPr>
            <p:spPr bwMode="auto">
              <a:xfrm>
                <a:off x="3348" y="2931"/>
                <a:ext cx="318" cy="182"/>
              </a:xfrm>
              <a:prstGeom prst="rect">
                <a:avLst/>
              </a:prstGeom>
              <a:gradFill rotWithShape="1">
                <a:gsLst>
                  <a:gs pos="0">
                    <a:schemeClr val="accent1"/>
                  </a:gs>
                  <a:gs pos="100000">
                    <a:srgbClr val="00CC66"/>
                  </a:gs>
                </a:gsLst>
                <a:lin ang="27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1200">
                    <a:ea typeface="Gulim" panose="020B0503020000020004" pitchFamily="34" charset="-127"/>
                  </a:rPr>
                  <a:t>l</a:t>
                </a:r>
                <a:endParaRPr kumimoji="1" lang="ko-KR" altLang="en-US" sz="1200">
                  <a:ea typeface="Gulim" panose="020B0503020000020004" pitchFamily="34" charset="-127"/>
                </a:endParaRPr>
              </a:p>
            </p:txBody>
          </p:sp>
          <p:cxnSp>
            <p:nvCxnSpPr>
              <p:cNvPr id="223" name="AutoShape 119">
                <a:extLst>
                  <a:ext uri="{FF2B5EF4-FFF2-40B4-BE49-F238E27FC236}">
                    <a16:creationId xmlns:a16="http://schemas.microsoft.com/office/drawing/2014/main" id="{F2D91B28-4A25-3CF4-2388-95637A4C0D9A}"/>
                  </a:ext>
                </a:extLst>
              </p:cNvPr>
              <p:cNvCxnSpPr>
                <a:cxnSpLocks noChangeShapeType="1"/>
                <a:stCxn id="216" idx="6"/>
                <a:endCxn id="217" idx="2"/>
              </p:cNvCxnSpPr>
              <p:nvPr/>
            </p:nvCxnSpPr>
            <p:spPr bwMode="auto">
              <a:xfrm>
                <a:off x="2698" y="3362"/>
                <a:ext cx="256"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AutoShape 120">
                <a:extLst>
                  <a:ext uri="{FF2B5EF4-FFF2-40B4-BE49-F238E27FC236}">
                    <a16:creationId xmlns:a16="http://schemas.microsoft.com/office/drawing/2014/main" id="{FFEA57C5-A566-D57A-FEA8-F5813623BD5B}"/>
                  </a:ext>
                </a:extLst>
              </p:cNvPr>
              <p:cNvCxnSpPr>
                <a:cxnSpLocks noChangeShapeType="1"/>
                <a:stCxn id="217" idx="6"/>
                <a:endCxn id="222" idx="1"/>
              </p:cNvCxnSpPr>
              <p:nvPr/>
            </p:nvCxnSpPr>
            <p:spPr bwMode="auto">
              <a:xfrm flipV="1">
                <a:off x="3090" y="3022"/>
                <a:ext cx="258" cy="34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AutoShape 121">
                <a:extLst>
                  <a:ext uri="{FF2B5EF4-FFF2-40B4-BE49-F238E27FC236}">
                    <a16:creationId xmlns:a16="http://schemas.microsoft.com/office/drawing/2014/main" id="{87F91563-E952-AE79-C096-B6C553C2D6DB}"/>
                  </a:ext>
                </a:extLst>
              </p:cNvPr>
              <p:cNvCxnSpPr>
                <a:cxnSpLocks noChangeShapeType="1"/>
                <a:stCxn id="217" idx="6"/>
                <a:endCxn id="221" idx="1"/>
              </p:cNvCxnSpPr>
              <p:nvPr/>
            </p:nvCxnSpPr>
            <p:spPr bwMode="auto">
              <a:xfrm flipV="1">
                <a:off x="3090" y="3248"/>
                <a:ext cx="25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AutoShape 122">
                <a:extLst>
                  <a:ext uri="{FF2B5EF4-FFF2-40B4-BE49-F238E27FC236}">
                    <a16:creationId xmlns:a16="http://schemas.microsoft.com/office/drawing/2014/main" id="{BB5951F6-C035-03CD-D5D2-BF5B46FDC497}"/>
                  </a:ext>
                </a:extLst>
              </p:cNvPr>
              <p:cNvCxnSpPr>
                <a:cxnSpLocks noChangeShapeType="1"/>
                <a:stCxn id="217" idx="6"/>
                <a:endCxn id="220" idx="1"/>
              </p:cNvCxnSpPr>
              <p:nvPr/>
            </p:nvCxnSpPr>
            <p:spPr bwMode="auto">
              <a:xfrm>
                <a:off x="3090" y="3362"/>
                <a:ext cx="258"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 name="AutoShape 123">
                <a:extLst>
                  <a:ext uri="{FF2B5EF4-FFF2-40B4-BE49-F238E27FC236}">
                    <a16:creationId xmlns:a16="http://schemas.microsoft.com/office/drawing/2014/main" id="{984193BE-7385-99C7-EEE2-1D4809D6E48D}"/>
                  </a:ext>
                </a:extLst>
              </p:cNvPr>
              <p:cNvCxnSpPr>
                <a:cxnSpLocks noChangeShapeType="1"/>
                <a:stCxn id="217" idx="6"/>
                <a:endCxn id="219" idx="1"/>
              </p:cNvCxnSpPr>
              <p:nvPr/>
            </p:nvCxnSpPr>
            <p:spPr bwMode="auto">
              <a:xfrm>
                <a:off x="3090" y="3362"/>
                <a:ext cx="258" cy="34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AutoShape 124">
                <a:extLst>
                  <a:ext uri="{FF2B5EF4-FFF2-40B4-BE49-F238E27FC236}">
                    <a16:creationId xmlns:a16="http://schemas.microsoft.com/office/drawing/2014/main" id="{965F010B-651C-C39A-574F-8966C53878DB}"/>
                  </a:ext>
                </a:extLst>
              </p:cNvPr>
              <p:cNvCxnSpPr>
                <a:cxnSpLocks noChangeShapeType="1"/>
                <a:stCxn id="219" idx="3"/>
                <a:endCxn id="218" idx="2"/>
              </p:cNvCxnSpPr>
              <p:nvPr/>
            </p:nvCxnSpPr>
            <p:spPr bwMode="auto">
              <a:xfrm flipV="1">
                <a:off x="3666" y="3362"/>
                <a:ext cx="257" cy="34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AutoShape 125">
                <a:extLst>
                  <a:ext uri="{FF2B5EF4-FFF2-40B4-BE49-F238E27FC236}">
                    <a16:creationId xmlns:a16="http://schemas.microsoft.com/office/drawing/2014/main" id="{11BD411C-34C3-626D-F104-CD359FC1679F}"/>
                  </a:ext>
                </a:extLst>
              </p:cNvPr>
              <p:cNvCxnSpPr>
                <a:cxnSpLocks noChangeShapeType="1"/>
                <a:stCxn id="220" idx="3"/>
                <a:endCxn id="218" idx="2"/>
              </p:cNvCxnSpPr>
              <p:nvPr/>
            </p:nvCxnSpPr>
            <p:spPr bwMode="auto">
              <a:xfrm flipV="1">
                <a:off x="3666" y="3362"/>
                <a:ext cx="257"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AutoShape 126">
                <a:extLst>
                  <a:ext uri="{FF2B5EF4-FFF2-40B4-BE49-F238E27FC236}">
                    <a16:creationId xmlns:a16="http://schemas.microsoft.com/office/drawing/2014/main" id="{80CBED29-C772-E074-6E2A-F49437DF207E}"/>
                  </a:ext>
                </a:extLst>
              </p:cNvPr>
              <p:cNvCxnSpPr>
                <a:cxnSpLocks noChangeShapeType="1"/>
                <a:stCxn id="221" idx="3"/>
                <a:endCxn id="218" idx="2"/>
              </p:cNvCxnSpPr>
              <p:nvPr/>
            </p:nvCxnSpPr>
            <p:spPr bwMode="auto">
              <a:xfrm>
                <a:off x="3666" y="3248"/>
                <a:ext cx="25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AutoShape 127">
                <a:extLst>
                  <a:ext uri="{FF2B5EF4-FFF2-40B4-BE49-F238E27FC236}">
                    <a16:creationId xmlns:a16="http://schemas.microsoft.com/office/drawing/2014/main" id="{C4224F88-ECCD-256A-3201-34C4B10F2BBF}"/>
                  </a:ext>
                </a:extLst>
              </p:cNvPr>
              <p:cNvCxnSpPr>
                <a:cxnSpLocks noChangeShapeType="1"/>
                <a:stCxn id="222" idx="3"/>
                <a:endCxn id="218" idx="2"/>
              </p:cNvCxnSpPr>
              <p:nvPr/>
            </p:nvCxnSpPr>
            <p:spPr bwMode="auto">
              <a:xfrm>
                <a:off x="3666" y="3022"/>
                <a:ext cx="257" cy="34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 name="AutoShape 128">
                <a:extLst>
                  <a:ext uri="{FF2B5EF4-FFF2-40B4-BE49-F238E27FC236}">
                    <a16:creationId xmlns:a16="http://schemas.microsoft.com/office/drawing/2014/main" id="{900F5E75-99F5-1BA8-F9A5-35FC45F63DD0}"/>
                  </a:ext>
                </a:extLst>
              </p:cNvPr>
              <p:cNvCxnSpPr>
                <a:cxnSpLocks noChangeShapeType="1"/>
                <a:stCxn id="218" idx="0"/>
                <a:endCxn id="217" idx="7"/>
              </p:cNvCxnSpPr>
              <p:nvPr/>
            </p:nvCxnSpPr>
            <p:spPr bwMode="auto">
              <a:xfrm rot="-5400000" flipH="1" flipV="1">
                <a:off x="3521" y="2843"/>
                <a:ext cx="20" cy="921"/>
              </a:xfrm>
              <a:prstGeom prst="curvedConnector3">
                <a:avLst>
                  <a:gd name="adj1" fmla="val -2795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15" name="Rectangle 129">
              <a:extLst>
                <a:ext uri="{FF2B5EF4-FFF2-40B4-BE49-F238E27FC236}">
                  <a16:creationId xmlns:a16="http://schemas.microsoft.com/office/drawing/2014/main" id="{987E0E2E-61A0-BA54-3AB6-4AB0BEE69DF2}"/>
                </a:ext>
              </a:extLst>
            </p:cNvPr>
            <p:cNvSpPr>
              <a:spLocks noChangeArrowheads="1"/>
            </p:cNvSpPr>
            <p:nvPr/>
          </p:nvSpPr>
          <p:spPr bwMode="auto">
            <a:xfrm>
              <a:off x="3105" y="1253"/>
              <a:ext cx="1317" cy="9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sp>
        <p:nvSpPr>
          <p:cNvPr id="233" name="AutoShape 133">
            <a:extLst>
              <a:ext uri="{FF2B5EF4-FFF2-40B4-BE49-F238E27FC236}">
                <a16:creationId xmlns:a16="http://schemas.microsoft.com/office/drawing/2014/main" id="{7E484332-3831-AC15-9D26-E12786ED5B64}"/>
              </a:ext>
            </a:extLst>
          </p:cNvPr>
          <p:cNvSpPr>
            <a:spLocks noChangeArrowheads="1"/>
          </p:cNvSpPr>
          <p:nvPr/>
        </p:nvSpPr>
        <p:spPr bwMode="auto">
          <a:xfrm>
            <a:off x="1313997" y="5148263"/>
            <a:ext cx="287338" cy="288925"/>
          </a:xfrm>
          <a:prstGeom prst="plus">
            <a:avLst>
              <a:gd name="adj" fmla="val 36366"/>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34" name="AutoShape 134">
            <a:extLst>
              <a:ext uri="{FF2B5EF4-FFF2-40B4-BE49-F238E27FC236}">
                <a16:creationId xmlns:a16="http://schemas.microsoft.com/office/drawing/2014/main" id="{EE92DFCD-0ED1-F1F4-C874-66BC99A75FF8}"/>
              </a:ext>
            </a:extLst>
          </p:cNvPr>
          <p:cNvSpPr>
            <a:spLocks noChangeArrowheads="1"/>
          </p:cNvSpPr>
          <p:nvPr/>
        </p:nvSpPr>
        <p:spPr bwMode="auto">
          <a:xfrm>
            <a:off x="3576185" y="5148263"/>
            <a:ext cx="287337" cy="288925"/>
          </a:xfrm>
          <a:prstGeom prst="plus">
            <a:avLst>
              <a:gd name="adj" fmla="val 36366"/>
            </a:avLst>
          </a:prstGeom>
          <a:solidFill>
            <a:srgbClr val="CC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nvGrpSpPr>
          <p:cNvPr id="235" name="Group 275">
            <a:extLst>
              <a:ext uri="{FF2B5EF4-FFF2-40B4-BE49-F238E27FC236}">
                <a16:creationId xmlns:a16="http://schemas.microsoft.com/office/drawing/2014/main" id="{FF2515A4-60E7-4A1E-9F85-58433CCB830B}"/>
              </a:ext>
            </a:extLst>
          </p:cNvPr>
          <p:cNvGrpSpPr>
            <a:grpSpLocks/>
          </p:cNvGrpSpPr>
          <p:nvPr/>
        </p:nvGrpSpPr>
        <p:grpSpPr bwMode="auto">
          <a:xfrm>
            <a:off x="6725332" y="3987798"/>
            <a:ext cx="5041900" cy="2759075"/>
            <a:chOff x="1156" y="2383"/>
            <a:chExt cx="3176" cy="1738"/>
          </a:xfrm>
        </p:grpSpPr>
        <p:sp>
          <p:nvSpPr>
            <p:cNvPr id="236" name="Text Box 136">
              <a:extLst>
                <a:ext uri="{FF2B5EF4-FFF2-40B4-BE49-F238E27FC236}">
                  <a16:creationId xmlns:a16="http://schemas.microsoft.com/office/drawing/2014/main" id="{47934D57-2F77-863F-0FDF-02D38C3F4AA8}"/>
                </a:ext>
              </a:extLst>
            </p:cNvPr>
            <p:cNvSpPr txBox="1">
              <a:spLocks noChangeArrowheads="1"/>
            </p:cNvSpPr>
            <p:nvPr/>
          </p:nvSpPr>
          <p:spPr bwMode="auto">
            <a:xfrm>
              <a:off x="2245" y="2830"/>
              <a:ext cx="135"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I</a:t>
              </a:r>
            </a:p>
          </p:txBody>
        </p:sp>
        <p:sp>
          <p:nvSpPr>
            <p:cNvPr id="237" name="Text Box 137">
              <a:extLst>
                <a:ext uri="{FF2B5EF4-FFF2-40B4-BE49-F238E27FC236}">
                  <a16:creationId xmlns:a16="http://schemas.microsoft.com/office/drawing/2014/main" id="{A9DA7CCC-2026-E2F5-D475-572CF6A269FC}"/>
                </a:ext>
              </a:extLst>
            </p:cNvPr>
            <p:cNvSpPr txBox="1">
              <a:spLocks noChangeArrowheads="1"/>
            </p:cNvSpPr>
            <p:nvPr/>
          </p:nvSpPr>
          <p:spPr bwMode="auto">
            <a:xfrm>
              <a:off x="2245" y="3174"/>
              <a:ext cx="135"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I</a:t>
              </a:r>
            </a:p>
          </p:txBody>
        </p:sp>
        <p:sp>
          <p:nvSpPr>
            <p:cNvPr id="238" name="Text Box 138">
              <a:extLst>
                <a:ext uri="{FF2B5EF4-FFF2-40B4-BE49-F238E27FC236}">
                  <a16:creationId xmlns:a16="http://schemas.microsoft.com/office/drawing/2014/main" id="{AB47A415-1638-8CDC-BBBA-18CCD9C4FEB4}"/>
                </a:ext>
              </a:extLst>
            </p:cNvPr>
            <p:cNvSpPr txBox="1">
              <a:spLocks noChangeArrowheads="1"/>
            </p:cNvSpPr>
            <p:nvPr/>
          </p:nvSpPr>
          <p:spPr bwMode="auto">
            <a:xfrm>
              <a:off x="2880" y="3174"/>
              <a:ext cx="147"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L</a:t>
              </a:r>
            </a:p>
          </p:txBody>
        </p:sp>
        <p:sp>
          <p:nvSpPr>
            <p:cNvPr id="239" name="Text Box 139">
              <a:extLst>
                <a:ext uri="{FF2B5EF4-FFF2-40B4-BE49-F238E27FC236}">
                  <a16:creationId xmlns:a16="http://schemas.microsoft.com/office/drawing/2014/main" id="{557A99E8-7EFC-F65B-E5A0-0B1795DBB6CE}"/>
                </a:ext>
              </a:extLst>
            </p:cNvPr>
            <p:cNvSpPr txBox="1">
              <a:spLocks noChangeArrowheads="1"/>
            </p:cNvSpPr>
            <p:nvPr/>
          </p:nvSpPr>
          <p:spPr bwMode="auto">
            <a:xfrm>
              <a:off x="2245" y="3969"/>
              <a:ext cx="150"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S</a:t>
              </a:r>
            </a:p>
          </p:txBody>
        </p:sp>
        <p:sp>
          <p:nvSpPr>
            <p:cNvPr id="240" name="Text Box 140">
              <a:extLst>
                <a:ext uri="{FF2B5EF4-FFF2-40B4-BE49-F238E27FC236}">
                  <a16:creationId xmlns:a16="http://schemas.microsoft.com/office/drawing/2014/main" id="{B955AEA3-6BB3-60A2-3EAA-25E86F661AA7}"/>
                </a:ext>
              </a:extLst>
            </p:cNvPr>
            <p:cNvSpPr txBox="1">
              <a:spLocks noChangeArrowheads="1"/>
            </p:cNvSpPr>
            <p:nvPr/>
          </p:nvSpPr>
          <p:spPr bwMode="auto">
            <a:xfrm>
              <a:off x="2880" y="3976"/>
              <a:ext cx="159"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A</a:t>
              </a:r>
            </a:p>
          </p:txBody>
        </p:sp>
        <p:sp>
          <p:nvSpPr>
            <p:cNvPr id="241" name="Text Box 141">
              <a:extLst>
                <a:ext uri="{FF2B5EF4-FFF2-40B4-BE49-F238E27FC236}">
                  <a16:creationId xmlns:a16="http://schemas.microsoft.com/office/drawing/2014/main" id="{F166EEA3-9910-B4C4-EDE6-4B09377A9D99}"/>
                </a:ext>
              </a:extLst>
            </p:cNvPr>
            <p:cNvSpPr txBox="1">
              <a:spLocks noChangeArrowheads="1"/>
            </p:cNvSpPr>
            <p:nvPr/>
          </p:nvSpPr>
          <p:spPr bwMode="auto">
            <a:xfrm>
              <a:off x="3470" y="3969"/>
              <a:ext cx="18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M</a:t>
              </a:r>
            </a:p>
          </p:txBody>
        </p:sp>
        <p:sp>
          <p:nvSpPr>
            <p:cNvPr id="242" name="Line 142">
              <a:extLst>
                <a:ext uri="{FF2B5EF4-FFF2-40B4-BE49-F238E27FC236}">
                  <a16:creationId xmlns:a16="http://schemas.microsoft.com/office/drawing/2014/main" id="{78C4E973-A488-1D0F-7310-FAFF4EFDFB14}"/>
                </a:ext>
              </a:extLst>
            </p:cNvPr>
            <p:cNvSpPr>
              <a:spLocks noChangeShapeType="1"/>
            </p:cNvSpPr>
            <p:nvPr/>
          </p:nvSpPr>
          <p:spPr bwMode="auto">
            <a:xfrm>
              <a:off x="2930" y="2811"/>
              <a:ext cx="1087"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 name="Line 143">
              <a:extLst>
                <a:ext uri="{FF2B5EF4-FFF2-40B4-BE49-F238E27FC236}">
                  <a16:creationId xmlns:a16="http://schemas.microsoft.com/office/drawing/2014/main" id="{806EA703-9F7E-C8C1-E1AF-A6E4FF5CB71D}"/>
                </a:ext>
              </a:extLst>
            </p:cNvPr>
            <p:cNvSpPr>
              <a:spLocks noChangeShapeType="1"/>
            </p:cNvSpPr>
            <p:nvPr/>
          </p:nvSpPr>
          <p:spPr bwMode="auto">
            <a:xfrm flipV="1">
              <a:off x="3542" y="2846"/>
              <a:ext cx="475" cy="327"/>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Line 144">
              <a:extLst>
                <a:ext uri="{FF2B5EF4-FFF2-40B4-BE49-F238E27FC236}">
                  <a16:creationId xmlns:a16="http://schemas.microsoft.com/office/drawing/2014/main" id="{2A703BDB-81EF-0485-721B-65467685AEAF}"/>
                </a:ext>
              </a:extLst>
            </p:cNvPr>
            <p:cNvSpPr>
              <a:spLocks noChangeShapeType="1"/>
            </p:cNvSpPr>
            <p:nvPr/>
          </p:nvSpPr>
          <p:spPr bwMode="auto">
            <a:xfrm flipV="1">
              <a:off x="3564" y="2860"/>
              <a:ext cx="474" cy="688"/>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 name="Line 145">
              <a:extLst>
                <a:ext uri="{FF2B5EF4-FFF2-40B4-BE49-F238E27FC236}">
                  <a16:creationId xmlns:a16="http://schemas.microsoft.com/office/drawing/2014/main" id="{37BDC9CD-B358-5B0B-2EA3-3F38EC155530}"/>
                </a:ext>
              </a:extLst>
            </p:cNvPr>
            <p:cNvSpPr>
              <a:spLocks noChangeShapeType="1"/>
            </p:cNvSpPr>
            <p:nvPr/>
          </p:nvSpPr>
          <p:spPr bwMode="auto">
            <a:xfrm flipV="1">
              <a:off x="4064" y="2869"/>
              <a:ext cx="0" cy="1041"/>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 name="Text Box 146">
              <a:extLst>
                <a:ext uri="{FF2B5EF4-FFF2-40B4-BE49-F238E27FC236}">
                  <a16:creationId xmlns:a16="http://schemas.microsoft.com/office/drawing/2014/main" id="{6AA1766D-66C4-7C27-9CD1-E0A050225EA9}"/>
                </a:ext>
              </a:extLst>
            </p:cNvPr>
            <p:cNvSpPr txBox="1">
              <a:spLocks noChangeArrowheads="1"/>
            </p:cNvSpPr>
            <p:nvPr/>
          </p:nvSpPr>
          <p:spPr bwMode="auto">
            <a:xfrm>
              <a:off x="3371" y="2623"/>
              <a:ext cx="4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Word</a:t>
              </a:r>
            </a:p>
            <a:p>
              <a:pPr eaLnBrk="1" latinLnBrk="1" hangingPunct="1"/>
              <a:r>
                <a:rPr kumimoji="1" lang="en-US" altLang="ko-KR" sz="900">
                  <a:ea typeface="Gulim" panose="020B0503020000020004" pitchFamily="34" charset="-127"/>
                </a:rPr>
                <a:t>transition</a:t>
              </a:r>
            </a:p>
          </p:txBody>
        </p:sp>
        <p:sp>
          <p:nvSpPr>
            <p:cNvPr id="247" name="Line 147">
              <a:extLst>
                <a:ext uri="{FF2B5EF4-FFF2-40B4-BE49-F238E27FC236}">
                  <a16:creationId xmlns:a16="http://schemas.microsoft.com/office/drawing/2014/main" id="{DFACC36E-C1A3-FE93-FDB8-CEAD96A0026C}"/>
                </a:ext>
              </a:extLst>
            </p:cNvPr>
            <p:cNvSpPr>
              <a:spLocks noChangeShapeType="1"/>
            </p:cNvSpPr>
            <p:nvPr/>
          </p:nvSpPr>
          <p:spPr bwMode="auto">
            <a:xfrm>
              <a:off x="1551" y="2820"/>
              <a:ext cx="552" cy="36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Line 148">
              <a:extLst>
                <a:ext uri="{FF2B5EF4-FFF2-40B4-BE49-F238E27FC236}">
                  <a16:creationId xmlns:a16="http://schemas.microsoft.com/office/drawing/2014/main" id="{F0602AE1-F4DD-34A8-9CA8-A4A7B2A37DE0}"/>
                </a:ext>
              </a:extLst>
            </p:cNvPr>
            <p:cNvSpPr>
              <a:spLocks noChangeShapeType="1"/>
            </p:cNvSpPr>
            <p:nvPr/>
          </p:nvSpPr>
          <p:spPr bwMode="auto">
            <a:xfrm>
              <a:off x="1555" y="2838"/>
              <a:ext cx="548" cy="111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9" name="Line 149">
              <a:extLst>
                <a:ext uri="{FF2B5EF4-FFF2-40B4-BE49-F238E27FC236}">
                  <a16:creationId xmlns:a16="http://schemas.microsoft.com/office/drawing/2014/main" id="{19D454EB-8D94-5792-D22E-A02FE2BBCCF6}"/>
                </a:ext>
              </a:extLst>
            </p:cNvPr>
            <p:cNvSpPr>
              <a:spLocks noChangeShapeType="1"/>
            </p:cNvSpPr>
            <p:nvPr/>
          </p:nvSpPr>
          <p:spPr bwMode="auto">
            <a:xfrm>
              <a:off x="1555" y="2829"/>
              <a:ext cx="548" cy="698"/>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 name="Oval 150">
              <a:extLst>
                <a:ext uri="{FF2B5EF4-FFF2-40B4-BE49-F238E27FC236}">
                  <a16:creationId xmlns:a16="http://schemas.microsoft.com/office/drawing/2014/main" id="{E97DCD45-A800-B31C-FBD7-34430B3A9D52}"/>
                </a:ext>
              </a:extLst>
            </p:cNvPr>
            <p:cNvSpPr>
              <a:spLocks noChangeArrowheads="1"/>
            </p:cNvSpPr>
            <p:nvPr/>
          </p:nvSpPr>
          <p:spPr bwMode="auto">
            <a:xfrm>
              <a:off x="2103" y="2759"/>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51" name="Oval 151">
              <a:extLst>
                <a:ext uri="{FF2B5EF4-FFF2-40B4-BE49-F238E27FC236}">
                  <a16:creationId xmlns:a16="http://schemas.microsoft.com/office/drawing/2014/main" id="{330F17B0-2695-4560-B477-8E0F57C59270}"/>
                </a:ext>
              </a:extLst>
            </p:cNvPr>
            <p:cNvSpPr>
              <a:spLocks noChangeArrowheads="1"/>
            </p:cNvSpPr>
            <p:nvPr/>
          </p:nvSpPr>
          <p:spPr bwMode="auto">
            <a:xfrm>
              <a:off x="2284" y="2759"/>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52" name="Oval 152">
              <a:extLst>
                <a:ext uri="{FF2B5EF4-FFF2-40B4-BE49-F238E27FC236}">
                  <a16:creationId xmlns:a16="http://schemas.microsoft.com/office/drawing/2014/main" id="{6AC4B5FF-FCEE-2FB4-3E4A-9CF6B9619FBD}"/>
                </a:ext>
              </a:extLst>
            </p:cNvPr>
            <p:cNvSpPr>
              <a:spLocks noChangeArrowheads="1"/>
            </p:cNvSpPr>
            <p:nvPr/>
          </p:nvSpPr>
          <p:spPr bwMode="auto">
            <a:xfrm>
              <a:off x="2465" y="2759"/>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53" name="Oval 153">
              <a:extLst>
                <a:ext uri="{FF2B5EF4-FFF2-40B4-BE49-F238E27FC236}">
                  <a16:creationId xmlns:a16="http://schemas.microsoft.com/office/drawing/2014/main" id="{2C25D7C2-6300-41BD-FCC6-9739418AF493}"/>
                </a:ext>
              </a:extLst>
            </p:cNvPr>
            <p:cNvSpPr>
              <a:spLocks noChangeArrowheads="1"/>
            </p:cNvSpPr>
            <p:nvPr/>
          </p:nvSpPr>
          <p:spPr bwMode="auto">
            <a:xfrm>
              <a:off x="2077" y="2573"/>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54" name="Oval 154">
              <a:extLst>
                <a:ext uri="{FF2B5EF4-FFF2-40B4-BE49-F238E27FC236}">
                  <a16:creationId xmlns:a16="http://schemas.microsoft.com/office/drawing/2014/main" id="{9DAF9E64-6090-321E-DCFF-A7C1E6471F29}"/>
                </a:ext>
              </a:extLst>
            </p:cNvPr>
            <p:cNvSpPr>
              <a:spLocks noChangeArrowheads="1"/>
            </p:cNvSpPr>
            <p:nvPr/>
          </p:nvSpPr>
          <p:spPr bwMode="auto">
            <a:xfrm>
              <a:off x="2258" y="2573"/>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59" name="Oval 155">
              <a:extLst>
                <a:ext uri="{FF2B5EF4-FFF2-40B4-BE49-F238E27FC236}">
                  <a16:creationId xmlns:a16="http://schemas.microsoft.com/office/drawing/2014/main" id="{6A33A043-CA11-EB94-EE20-87CED2D79612}"/>
                </a:ext>
              </a:extLst>
            </p:cNvPr>
            <p:cNvSpPr>
              <a:spLocks noChangeArrowheads="1"/>
            </p:cNvSpPr>
            <p:nvPr/>
          </p:nvSpPr>
          <p:spPr bwMode="auto">
            <a:xfrm>
              <a:off x="2439" y="2573"/>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60" name="Line 156">
              <a:extLst>
                <a:ext uri="{FF2B5EF4-FFF2-40B4-BE49-F238E27FC236}">
                  <a16:creationId xmlns:a16="http://schemas.microsoft.com/office/drawing/2014/main" id="{FFE8A3C0-353C-DECF-F68E-16F027758E48}"/>
                </a:ext>
              </a:extLst>
            </p:cNvPr>
            <p:cNvSpPr>
              <a:spLocks noChangeShapeType="1"/>
            </p:cNvSpPr>
            <p:nvPr/>
          </p:nvSpPr>
          <p:spPr bwMode="auto">
            <a:xfrm>
              <a:off x="2180" y="2812"/>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1" name="Line 157">
              <a:extLst>
                <a:ext uri="{FF2B5EF4-FFF2-40B4-BE49-F238E27FC236}">
                  <a16:creationId xmlns:a16="http://schemas.microsoft.com/office/drawing/2014/main" id="{B72F472F-A89F-B827-84F5-452D62BE9A2E}"/>
                </a:ext>
              </a:extLst>
            </p:cNvPr>
            <p:cNvSpPr>
              <a:spLocks noChangeShapeType="1"/>
            </p:cNvSpPr>
            <p:nvPr/>
          </p:nvSpPr>
          <p:spPr bwMode="auto">
            <a:xfrm>
              <a:off x="2361" y="2812"/>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2" name="Line 158">
              <a:extLst>
                <a:ext uri="{FF2B5EF4-FFF2-40B4-BE49-F238E27FC236}">
                  <a16:creationId xmlns:a16="http://schemas.microsoft.com/office/drawing/2014/main" id="{4B86EE7E-231D-373D-C45C-DE68F18CBD21}"/>
                </a:ext>
              </a:extLst>
            </p:cNvPr>
            <p:cNvSpPr>
              <a:spLocks noChangeShapeType="1"/>
            </p:cNvSpPr>
            <p:nvPr/>
          </p:nvSpPr>
          <p:spPr bwMode="auto">
            <a:xfrm>
              <a:off x="2542" y="2812"/>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3" name="Line 159">
              <a:extLst>
                <a:ext uri="{FF2B5EF4-FFF2-40B4-BE49-F238E27FC236}">
                  <a16:creationId xmlns:a16="http://schemas.microsoft.com/office/drawing/2014/main" id="{8B064901-B674-50C7-77C7-91AC33FC344F}"/>
                </a:ext>
              </a:extLst>
            </p:cNvPr>
            <p:cNvSpPr>
              <a:spLocks noChangeShapeType="1"/>
            </p:cNvSpPr>
            <p:nvPr/>
          </p:nvSpPr>
          <p:spPr bwMode="auto">
            <a:xfrm flipV="1">
              <a:off x="2568" y="2653"/>
              <a:ext cx="0"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4" name="Line 160">
              <a:extLst>
                <a:ext uri="{FF2B5EF4-FFF2-40B4-BE49-F238E27FC236}">
                  <a16:creationId xmlns:a16="http://schemas.microsoft.com/office/drawing/2014/main" id="{63733366-F040-CC68-D5E3-BB1743F84AC0}"/>
                </a:ext>
              </a:extLst>
            </p:cNvPr>
            <p:cNvSpPr>
              <a:spLocks noChangeShapeType="1"/>
            </p:cNvSpPr>
            <p:nvPr/>
          </p:nvSpPr>
          <p:spPr bwMode="auto">
            <a:xfrm flipV="1">
              <a:off x="2387" y="2653"/>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5" name="Line 161">
              <a:extLst>
                <a:ext uri="{FF2B5EF4-FFF2-40B4-BE49-F238E27FC236}">
                  <a16:creationId xmlns:a16="http://schemas.microsoft.com/office/drawing/2014/main" id="{E7667F4B-CE9E-7599-52D8-FD92068F1DCD}"/>
                </a:ext>
              </a:extLst>
            </p:cNvPr>
            <p:cNvSpPr>
              <a:spLocks noChangeShapeType="1"/>
            </p:cNvSpPr>
            <p:nvPr/>
          </p:nvSpPr>
          <p:spPr bwMode="auto">
            <a:xfrm flipV="1">
              <a:off x="2206" y="2653"/>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Oval 162">
              <a:extLst>
                <a:ext uri="{FF2B5EF4-FFF2-40B4-BE49-F238E27FC236}">
                  <a16:creationId xmlns:a16="http://schemas.microsoft.com/office/drawing/2014/main" id="{2EB5B63E-CBDF-DBFD-C79F-CC98F10B4827}"/>
                </a:ext>
              </a:extLst>
            </p:cNvPr>
            <p:cNvSpPr>
              <a:spLocks noChangeArrowheads="1"/>
            </p:cNvSpPr>
            <p:nvPr/>
          </p:nvSpPr>
          <p:spPr bwMode="auto">
            <a:xfrm>
              <a:off x="2724" y="3924"/>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67" name="Oval 163">
              <a:extLst>
                <a:ext uri="{FF2B5EF4-FFF2-40B4-BE49-F238E27FC236}">
                  <a16:creationId xmlns:a16="http://schemas.microsoft.com/office/drawing/2014/main" id="{26842C46-C986-3563-A0AF-C39DEAB88A35}"/>
                </a:ext>
              </a:extLst>
            </p:cNvPr>
            <p:cNvSpPr>
              <a:spLocks noChangeArrowheads="1"/>
            </p:cNvSpPr>
            <p:nvPr/>
          </p:nvSpPr>
          <p:spPr bwMode="auto">
            <a:xfrm>
              <a:off x="2905" y="3924"/>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68" name="Oval 164">
              <a:extLst>
                <a:ext uri="{FF2B5EF4-FFF2-40B4-BE49-F238E27FC236}">
                  <a16:creationId xmlns:a16="http://schemas.microsoft.com/office/drawing/2014/main" id="{89F07DD6-C5E8-73FA-AD93-34EF0E639BDD}"/>
                </a:ext>
              </a:extLst>
            </p:cNvPr>
            <p:cNvSpPr>
              <a:spLocks noChangeArrowheads="1"/>
            </p:cNvSpPr>
            <p:nvPr/>
          </p:nvSpPr>
          <p:spPr bwMode="auto">
            <a:xfrm>
              <a:off x="3086" y="3924"/>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69" name="Oval 165">
              <a:extLst>
                <a:ext uri="{FF2B5EF4-FFF2-40B4-BE49-F238E27FC236}">
                  <a16:creationId xmlns:a16="http://schemas.microsoft.com/office/drawing/2014/main" id="{199DF8CC-C3DE-9F32-80CF-629F8C2A22DE}"/>
                </a:ext>
              </a:extLst>
            </p:cNvPr>
            <p:cNvSpPr>
              <a:spLocks noChangeArrowheads="1"/>
            </p:cNvSpPr>
            <p:nvPr/>
          </p:nvSpPr>
          <p:spPr bwMode="auto">
            <a:xfrm>
              <a:off x="2698" y="3738"/>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70" name="Oval 166">
              <a:extLst>
                <a:ext uri="{FF2B5EF4-FFF2-40B4-BE49-F238E27FC236}">
                  <a16:creationId xmlns:a16="http://schemas.microsoft.com/office/drawing/2014/main" id="{C2638C4C-5534-8170-D3B6-EC8C5820481A}"/>
                </a:ext>
              </a:extLst>
            </p:cNvPr>
            <p:cNvSpPr>
              <a:spLocks noChangeArrowheads="1"/>
            </p:cNvSpPr>
            <p:nvPr/>
          </p:nvSpPr>
          <p:spPr bwMode="auto">
            <a:xfrm>
              <a:off x="2879" y="3738"/>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71" name="Oval 167">
              <a:extLst>
                <a:ext uri="{FF2B5EF4-FFF2-40B4-BE49-F238E27FC236}">
                  <a16:creationId xmlns:a16="http://schemas.microsoft.com/office/drawing/2014/main" id="{6B57272A-CF0F-FBD7-4534-87C99233FB16}"/>
                </a:ext>
              </a:extLst>
            </p:cNvPr>
            <p:cNvSpPr>
              <a:spLocks noChangeArrowheads="1"/>
            </p:cNvSpPr>
            <p:nvPr/>
          </p:nvSpPr>
          <p:spPr bwMode="auto">
            <a:xfrm>
              <a:off x="3060" y="3738"/>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72" name="Line 168">
              <a:extLst>
                <a:ext uri="{FF2B5EF4-FFF2-40B4-BE49-F238E27FC236}">
                  <a16:creationId xmlns:a16="http://schemas.microsoft.com/office/drawing/2014/main" id="{547BDAC2-0A11-E012-C22C-1FAB4D99EB00}"/>
                </a:ext>
              </a:extLst>
            </p:cNvPr>
            <p:cNvSpPr>
              <a:spLocks noChangeShapeType="1"/>
            </p:cNvSpPr>
            <p:nvPr/>
          </p:nvSpPr>
          <p:spPr bwMode="auto">
            <a:xfrm>
              <a:off x="2801" y="3977"/>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 name="Line 169">
              <a:extLst>
                <a:ext uri="{FF2B5EF4-FFF2-40B4-BE49-F238E27FC236}">
                  <a16:creationId xmlns:a16="http://schemas.microsoft.com/office/drawing/2014/main" id="{AAC4C173-EFF7-1E60-DE22-151B39BA2599}"/>
                </a:ext>
              </a:extLst>
            </p:cNvPr>
            <p:cNvSpPr>
              <a:spLocks noChangeShapeType="1"/>
            </p:cNvSpPr>
            <p:nvPr/>
          </p:nvSpPr>
          <p:spPr bwMode="auto">
            <a:xfrm>
              <a:off x="2982" y="3977"/>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4" name="Line 170">
              <a:extLst>
                <a:ext uri="{FF2B5EF4-FFF2-40B4-BE49-F238E27FC236}">
                  <a16:creationId xmlns:a16="http://schemas.microsoft.com/office/drawing/2014/main" id="{7F70D3CC-B8CA-F066-EE17-DC8080B88F7A}"/>
                </a:ext>
              </a:extLst>
            </p:cNvPr>
            <p:cNvSpPr>
              <a:spLocks noChangeShapeType="1"/>
            </p:cNvSpPr>
            <p:nvPr/>
          </p:nvSpPr>
          <p:spPr bwMode="auto">
            <a:xfrm>
              <a:off x="3163" y="3977"/>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5" name="Line 171">
              <a:extLst>
                <a:ext uri="{FF2B5EF4-FFF2-40B4-BE49-F238E27FC236}">
                  <a16:creationId xmlns:a16="http://schemas.microsoft.com/office/drawing/2014/main" id="{CF20905C-7883-9C71-053B-FBBF8FFB18EF}"/>
                </a:ext>
              </a:extLst>
            </p:cNvPr>
            <p:cNvSpPr>
              <a:spLocks noChangeShapeType="1"/>
            </p:cNvSpPr>
            <p:nvPr/>
          </p:nvSpPr>
          <p:spPr bwMode="auto">
            <a:xfrm flipV="1">
              <a:off x="3189" y="3818"/>
              <a:ext cx="0"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 name="Line 172">
              <a:extLst>
                <a:ext uri="{FF2B5EF4-FFF2-40B4-BE49-F238E27FC236}">
                  <a16:creationId xmlns:a16="http://schemas.microsoft.com/office/drawing/2014/main" id="{EA8FD822-388B-9F9E-88D0-23CD576B098C}"/>
                </a:ext>
              </a:extLst>
            </p:cNvPr>
            <p:cNvSpPr>
              <a:spLocks noChangeShapeType="1"/>
            </p:cNvSpPr>
            <p:nvPr/>
          </p:nvSpPr>
          <p:spPr bwMode="auto">
            <a:xfrm flipV="1">
              <a:off x="3008" y="3818"/>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 name="Line 173">
              <a:extLst>
                <a:ext uri="{FF2B5EF4-FFF2-40B4-BE49-F238E27FC236}">
                  <a16:creationId xmlns:a16="http://schemas.microsoft.com/office/drawing/2014/main" id="{59DCC024-782A-AE56-400F-E4B7593CD718}"/>
                </a:ext>
              </a:extLst>
            </p:cNvPr>
            <p:cNvSpPr>
              <a:spLocks noChangeShapeType="1"/>
            </p:cNvSpPr>
            <p:nvPr/>
          </p:nvSpPr>
          <p:spPr bwMode="auto">
            <a:xfrm flipV="1">
              <a:off x="2827" y="3818"/>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8" name="Oval 174">
              <a:extLst>
                <a:ext uri="{FF2B5EF4-FFF2-40B4-BE49-F238E27FC236}">
                  <a16:creationId xmlns:a16="http://schemas.microsoft.com/office/drawing/2014/main" id="{B01CB6BC-875D-39C0-C81D-6C0D929BF87E}"/>
                </a:ext>
              </a:extLst>
            </p:cNvPr>
            <p:cNvSpPr>
              <a:spLocks noChangeArrowheads="1"/>
            </p:cNvSpPr>
            <p:nvPr/>
          </p:nvSpPr>
          <p:spPr bwMode="auto">
            <a:xfrm>
              <a:off x="2103" y="313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79" name="Oval 175">
              <a:extLst>
                <a:ext uri="{FF2B5EF4-FFF2-40B4-BE49-F238E27FC236}">
                  <a16:creationId xmlns:a16="http://schemas.microsoft.com/office/drawing/2014/main" id="{752DA4F4-B085-0C93-498A-57F7E51AAA24}"/>
                </a:ext>
              </a:extLst>
            </p:cNvPr>
            <p:cNvSpPr>
              <a:spLocks noChangeArrowheads="1"/>
            </p:cNvSpPr>
            <p:nvPr/>
          </p:nvSpPr>
          <p:spPr bwMode="auto">
            <a:xfrm>
              <a:off x="2284" y="313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80" name="Oval 176">
              <a:extLst>
                <a:ext uri="{FF2B5EF4-FFF2-40B4-BE49-F238E27FC236}">
                  <a16:creationId xmlns:a16="http://schemas.microsoft.com/office/drawing/2014/main" id="{5D812263-F65A-ED65-0202-A15C5AF64DD6}"/>
                </a:ext>
              </a:extLst>
            </p:cNvPr>
            <p:cNvSpPr>
              <a:spLocks noChangeArrowheads="1"/>
            </p:cNvSpPr>
            <p:nvPr/>
          </p:nvSpPr>
          <p:spPr bwMode="auto">
            <a:xfrm>
              <a:off x="2465" y="313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81" name="Oval 177">
              <a:extLst>
                <a:ext uri="{FF2B5EF4-FFF2-40B4-BE49-F238E27FC236}">
                  <a16:creationId xmlns:a16="http://schemas.microsoft.com/office/drawing/2014/main" id="{11303FE1-58C3-82E4-AC37-F47B82F71B80}"/>
                </a:ext>
              </a:extLst>
            </p:cNvPr>
            <p:cNvSpPr>
              <a:spLocks noChangeArrowheads="1"/>
            </p:cNvSpPr>
            <p:nvPr/>
          </p:nvSpPr>
          <p:spPr bwMode="auto">
            <a:xfrm>
              <a:off x="2077" y="2944"/>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82" name="Oval 178">
              <a:extLst>
                <a:ext uri="{FF2B5EF4-FFF2-40B4-BE49-F238E27FC236}">
                  <a16:creationId xmlns:a16="http://schemas.microsoft.com/office/drawing/2014/main" id="{055E7383-6CA6-97B2-6FF8-4036F082484B}"/>
                </a:ext>
              </a:extLst>
            </p:cNvPr>
            <p:cNvSpPr>
              <a:spLocks noChangeArrowheads="1"/>
            </p:cNvSpPr>
            <p:nvPr/>
          </p:nvSpPr>
          <p:spPr bwMode="auto">
            <a:xfrm>
              <a:off x="2258" y="2944"/>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83" name="Oval 179">
              <a:extLst>
                <a:ext uri="{FF2B5EF4-FFF2-40B4-BE49-F238E27FC236}">
                  <a16:creationId xmlns:a16="http://schemas.microsoft.com/office/drawing/2014/main" id="{A8236805-6BB7-BF9C-7AB2-BF393676ACCD}"/>
                </a:ext>
              </a:extLst>
            </p:cNvPr>
            <p:cNvSpPr>
              <a:spLocks noChangeArrowheads="1"/>
            </p:cNvSpPr>
            <p:nvPr/>
          </p:nvSpPr>
          <p:spPr bwMode="auto">
            <a:xfrm>
              <a:off x="2439" y="2944"/>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84" name="Line 180">
              <a:extLst>
                <a:ext uri="{FF2B5EF4-FFF2-40B4-BE49-F238E27FC236}">
                  <a16:creationId xmlns:a16="http://schemas.microsoft.com/office/drawing/2014/main" id="{83B44286-A513-FA76-0029-6A26126F678B}"/>
                </a:ext>
              </a:extLst>
            </p:cNvPr>
            <p:cNvSpPr>
              <a:spLocks noChangeShapeType="1"/>
            </p:cNvSpPr>
            <p:nvPr/>
          </p:nvSpPr>
          <p:spPr bwMode="auto">
            <a:xfrm>
              <a:off x="2180" y="3183"/>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5" name="Line 181">
              <a:extLst>
                <a:ext uri="{FF2B5EF4-FFF2-40B4-BE49-F238E27FC236}">
                  <a16:creationId xmlns:a16="http://schemas.microsoft.com/office/drawing/2014/main" id="{12A276BC-7423-BE98-F95F-5BFCD3F9D740}"/>
                </a:ext>
              </a:extLst>
            </p:cNvPr>
            <p:cNvSpPr>
              <a:spLocks noChangeShapeType="1"/>
            </p:cNvSpPr>
            <p:nvPr/>
          </p:nvSpPr>
          <p:spPr bwMode="auto">
            <a:xfrm>
              <a:off x="2361" y="3183"/>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 name="Line 182">
              <a:extLst>
                <a:ext uri="{FF2B5EF4-FFF2-40B4-BE49-F238E27FC236}">
                  <a16:creationId xmlns:a16="http://schemas.microsoft.com/office/drawing/2014/main" id="{A4F15E76-BE3A-C4E5-FD93-98D0AD5EFCBA}"/>
                </a:ext>
              </a:extLst>
            </p:cNvPr>
            <p:cNvSpPr>
              <a:spLocks noChangeShapeType="1"/>
            </p:cNvSpPr>
            <p:nvPr/>
          </p:nvSpPr>
          <p:spPr bwMode="auto">
            <a:xfrm>
              <a:off x="2542" y="3183"/>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 name="Line 183">
              <a:extLst>
                <a:ext uri="{FF2B5EF4-FFF2-40B4-BE49-F238E27FC236}">
                  <a16:creationId xmlns:a16="http://schemas.microsoft.com/office/drawing/2014/main" id="{0ABDDF9E-26D6-2EA6-AD24-E13561C17A27}"/>
                </a:ext>
              </a:extLst>
            </p:cNvPr>
            <p:cNvSpPr>
              <a:spLocks noChangeShapeType="1"/>
            </p:cNvSpPr>
            <p:nvPr/>
          </p:nvSpPr>
          <p:spPr bwMode="auto">
            <a:xfrm flipV="1">
              <a:off x="2568" y="3024"/>
              <a:ext cx="0"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 name="Line 184">
              <a:extLst>
                <a:ext uri="{FF2B5EF4-FFF2-40B4-BE49-F238E27FC236}">
                  <a16:creationId xmlns:a16="http://schemas.microsoft.com/office/drawing/2014/main" id="{3FF6CA94-F9D3-899B-47A7-AB39A4066ABA}"/>
                </a:ext>
              </a:extLst>
            </p:cNvPr>
            <p:cNvSpPr>
              <a:spLocks noChangeShapeType="1"/>
            </p:cNvSpPr>
            <p:nvPr/>
          </p:nvSpPr>
          <p:spPr bwMode="auto">
            <a:xfrm flipV="1">
              <a:off x="2387" y="3024"/>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9" name="Line 185">
              <a:extLst>
                <a:ext uri="{FF2B5EF4-FFF2-40B4-BE49-F238E27FC236}">
                  <a16:creationId xmlns:a16="http://schemas.microsoft.com/office/drawing/2014/main" id="{3681FCD7-F72C-A60A-D70D-CFC594157173}"/>
                </a:ext>
              </a:extLst>
            </p:cNvPr>
            <p:cNvSpPr>
              <a:spLocks noChangeShapeType="1"/>
            </p:cNvSpPr>
            <p:nvPr/>
          </p:nvSpPr>
          <p:spPr bwMode="auto">
            <a:xfrm flipV="1">
              <a:off x="2206" y="3024"/>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 name="Oval 186">
              <a:extLst>
                <a:ext uri="{FF2B5EF4-FFF2-40B4-BE49-F238E27FC236}">
                  <a16:creationId xmlns:a16="http://schemas.microsoft.com/office/drawing/2014/main" id="{09FD00D3-D56E-D81D-B0A4-CD089FECA331}"/>
                </a:ext>
              </a:extLst>
            </p:cNvPr>
            <p:cNvSpPr>
              <a:spLocks noChangeArrowheads="1"/>
            </p:cNvSpPr>
            <p:nvPr/>
          </p:nvSpPr>
          <p:spPr bwMode="auto">
            <a:xfrm>
              <a:off x="2724" y="313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91" name="Oval 187">
              <a:extLst>
                <a:ext uri="{FF2B5EF4-FFF2-40B4-BE49-F238E27FC236}">
                  <a16:creationId xmlns:a16="http://schemas.microsoft.com/office/drawing/2014/main" id="{930A3AC2-E9A5-625E-5A15-7FF4EB9A97E3}"/>
                </a:ext>
              </a:extLst>
            </p:cNvPr>
            <p:cNvSpPr>
              <a:spLocks noChangeArrowheads="1"/>
            </p:cNvSpPr>
            <p:nvPr/>
          </p:nvSpPr>
          <p:spPr bwMode="auto">
            <a:xfrm>
              <a:off x="2905" y="313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92" name="Oval 188">
              <a:extLst>
                <a:ext uri="{FF2B5EF4-FFF2-40B4-BE49-F238E27FC236}">
                  <a16:creationId xmlns:a16="http://schemas.microsoft.com/office/drawing/2014/main" id="{B2ABEC95-1FC0-9F38-B78D-B74B185E15CD}"/>
                </a:ext>
              </a:extLst>
            </p:cNvPr>
            <p:cNvSpPr>
              <a:spLocks noChangeArrowheads="1"/>
            </p:cNvSpPr>
            <p:nvPr/>
          </p:nvSpPr>
          <p:spPr bwMode="auto">
            <a:xfrm>
              <a:off x="3086" y="313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93" name="Oval 189">
              <a:extLst>
                <a:ext uri="{FF2B5EF4-FFF2-40B4-BE49-F238E27FC236}">
                  <a16:creationId xmlns:a16="http://schemas.microsoft.com/office/drawing/2014/main" id="{4B8DAB2B-40F3-DB27-2E80-3B71A11F02AB}"/>
                </a:ext>
              </a:extLst>
            </p:cNvPr>
            <p:cNvSpPr>
              <a:spLocks noChangeArrowheads="1"/>
            </p:cNvSpPr>
            <p:nvPr/>
          </p:nvSpPr>
          <p:spPr bwMode="auto">
            <a:xfrm>
              <a:off x="2698" y="2944"/>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94" name="Oval 190">
              <a:extLst>
                <a:ext uri="{FF2B5EF4-FFF2-40B4-BE49-F238E27FC236}">
                  <a16:creationId xmlns:a16="http://schemas.microsoft.com/office/drawing/2014/main" id="{C1468650-4E64-F5D6-B3A1-B8951A8A9087}"/>
                </a:ext>
              </a:extLst>
            </p:cNvPr>
            <p:cNvSpPr>
              <a:spLocks noChangeArrowheads="1"/>
            </p:cNvSpPr>
            <p:nvPr/>
          </p:nvSpPr>
          <p:spPr bwMode="auto">
            <a:xfrm>
              <a:off x="2879" y="2944"/>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95" name="Oval 191">
              <a:extLst>
                <a:ext uri="{FF2B5EF4-FFF2-40B4-BE49-F238E27FC236}">
                  <a16:creationId xmlns:a16="http://schemas.microsoft.com/office/drawing/2014/main" id="{231B0553-BF93-F54B-0FAC-09A919DF9DAF}"/>
                </a:ext>
              </a:extLst>
            </p:cNvPr>
            <p:cNvSpPr>
              <a:spLocks noChangeArrowheads="1"/>
            </p:cNvSpPr>
            <p:nvPr/>
          </p:nvSpPr>
          <p:spPr bwMode="auto">
            <a:xfrm>
              <a:off x="3060" y="2944"/>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296" name="Line 192">
              <a:extLst>
                <a:ext uri="{FF2B5EF4-FFF2-40B4-BE49-F238E27FC236}">
                  <a16:creationId xmlns:a16="http://schemas.microsoft.com/office/drawing/2014/main" id="{4327C724-3624-A5A4-2A91-FDA43140B9CA}"/>
                </a:ext>
              </a:extLst>
            </p:cNvPr>
            <p:cNvSpPr>
              <a:spLocks noChangeShapeType="1"/>
            </p:cNvSpPr>
            <p:nvPr/>
          </p:nvSpPr>
          <p:spPr bwMode="auto">
            <a:xfrm>
              <a:off x="2801" y="3183"/>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 name="Line 193">
              <a:extLst>
                <a:ext uri="{FF2B5EF4-FFF2-40B4-BE49-F238E27FC236}">
                  <a16:creationId xmlns:a16="http://schemas.microsoft.com/office/drawing/2014/main" id="{2097B87C-C3B9-19BB-9EF0-C9AA16773129}"/>
                </a:ext>
              </a:extLst>
            </p:cNvPr>
            <p:cNvSpPr>
              <a:spLocks noChangeShapeType="1"/>
            </p:cNvSpPr>
            <p:nvPr/>
          </p:nvSpPr>
          <p:spPr bwMode="auto">
            <a:xfrm>
              <a:off x="2982" y="3183"/>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 name="Line 194">
              <a:extLst>
                <a:ext uri="{FF2B5EF4-FFF2-40B4-BE49-F238E27FC236}">
                  <a16:creationId xmlns:a16="http://schemas.microsoft.com/office/drawing/2014/main" id="{8CDAF858-F468-FFDC-36B2-4052C78D773E}"/>
                </a:ext>
              </a:extLst>
            </p:cNvPr>
            <p:cNvSpPr>
              <a:spLocks noChangeShapeType="1"/>
            </p:cNvSpPr>
            <p:nvPr/>
          </p:nvSpPr>
          <p:spPr bwMode="auto">
            <a:xfrm>
              <a:off x="3163" y="3183"/>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9" name="Line 195">
              <a:extLst>
                <a:ext uri="{FF2B5EF4-FFF2-40B4-BE49-F238E27FC236}">
                  <a16:creationId xmlns:a16="http://schemas.microsoft.com/office/drawing/2014/main" id="{A91ED2FC-D402-1995-ED0A-D26DABA5C1DD}"/>
                </a:ext>
              </a:extLst>
            </p:cNvPr>
            <p:cNvSpPr>
              <a:spLocks noChangeShapeType="1"/>
            </p:cNvSpPr>
            <p:nvPr/>
          </p:nvSpPr>
          <p:spPr bwMode="auto">
            <a:xfrm flipV="1">
              <a:off x="3189" y="3024"/>
              <a:ext cx="0"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0" name="Line 196">
              <a:extLst>
                <a:ext uri="{FF2B5EF4-FFF2-40B4-BE49-F238E27FC236}">
                  <a16:creationId xmlns:a16="http://schemas.microsoft.com/office/drawing/2014/main" id="{5B42D399-EEDD-CD1D-2BC8-7450498A1EB3}"/>
                </a:ext>
              </a:extLst>
            </p:cNvPr>
            <p:cNvSpPr>
              <a:spLocks noChangeShapeType="1"/>
            </p:cNvSpPr>
            <p:nvPr/>
          </p:nvSpPr>
          <p:spPr bwMode="auto">
            <a:xfrm flipV="1">
              <a:off x="3008" y="3024"/>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1" name="Line 197">
              <a:extLst>
                <a:ext uri="{FF2B5EF4-FFF2-40B4-BE49-F238E27FC236}">
                  <a16:creationId xmlns:a16="http://schemas.microsoft.com/office/drawing/2014/main" id="{DDECEDA0-7CBD-181A-7396-9F767C7A872C}"/>
                </a:ext>
              </a:extLst>
            </p:cNvPr>
            <p:cNvSpPr>
              <a:spLocks noChangeShapeType="1"/>
            </p:cNvSpPr>
            <p:nvPr/>
          </p:nvSpPr>
          <p:spPr bwMode="auto">
            <a:xfrm flipV="1">
              <a:off x="2827" y="3024"/>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2" name="Oval 198">
              <a:extLst>
                <a:ext uri="{FF2B5EF4-FFF2-40B4-BE49-F238E27FC236}">
                  <a16:creationId xmlns:a16="http://schemas.microsoft.com/office/drawing/2014/main" id="{0E459BB7-EE76-512B-1D74-8674FFDC8634}"/>
                </a:ext>
              </a:extLst>
            </p:cNvPr>
            <p:cNvSpPr>
              <a:spLocks noChangeArrowheads="1"/>
            </p:cNvSpPr>
            <p:nvPr/>
          </p:nvSpPr>
          <p:spPr bwMode="auto">
            <a:xfrm>
              <a:off x="3344" y="3924"/>
              <a:ext cx="78"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03" name="Oval 199">
              <a:extLst>
                <a:ext uri="{FF2B5EF4-FFF2-40B4-BE49-F238E27FC236}">
                  <a16:creationId xmlns:a16="http://schemas.microsoft.com/office/drawing/2014/main" id="{1DAB93CC-A722-0F41-62D1-C1EDD085A98D}"/>
                </a:ext>
              </a:extLst>
            </p:cNvPr>
            <p:cNvSpPr>
              <a:spLocks noChangeArrowheads="1"/>
            </p:cNvSpPr>
            <p:nvPr/>
          </p:nvSpPr>
          <p:spPr bwMode="auto">
            <a:xfrm>
              <a:off x="3525" y="3924"/>
              <a:ext cx="78"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04" name="Oval 200">
              <a:extLst>
                <a:ext uri="{FF2B5EF4-FFF2-40B4-BE49-F238E27FC236}">
                  <a16:creationId xmlns:a16="http://schemas.microsoft.com/office/drawing/2014/main" id="{0237D040-76D9-45EB-13A1-A60C529BDBFB}"/>
                </a:ext>
              </a:extLst>
            </p:cNvPr>
            <p:cNvSpPr>
              <a:spLocks noChangeArrowheads="1"/>
            </p:cNvSpPr>
            <p:nvPr/>
          </p:nvSpPr>
          <p:spPr bwMode="auto">
            <a:xfrm>
              <a:off x="3706" y="3924"/>
              <a:ext cx="78"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05" name="Oval 201">
              <a:extLst>
                <a:ext uri="{FF2B5EF4-FFF2-40B4-BE49-F238E27FC236}">
                  <a16:creationId xmlns:a16="http://schemas.microsoft.com/office/drawing/2014/main" id="{66079613-82D3-B743-D9AC-3AFA75A036AF}"/>
                </a:ext>
              </a:extLst>
            </p:cNvPr>
            <p:cNvSpPr>
              <a:spLocks noChangeArrowheads="1"/>
            </p:cNvSpPr>
            <p:nvPr/>
          </p:nvSpPr>
          <p:spPr bwMode="auto">
            <a:xfrm>
              <a:off x="3318" y="3738"/>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06" name="Oval 202">
              <a:extLst>
                <a:ext uri="{FF2B5EF4-FFF2-40B4-BE49-F238E27FC236}">
                  <a16:creationId xmlns:a16="http://schemas.microsoft.com/office/drawing/2014/main" id="{858BF2AA-1CF1-94CC-2498-BBE4C78669CB}"/>
                </a:ext>
              </a:extLst>
            </p:cNvPr>
            <p:cNvSpPr>
              <a:spLocks noChangeArrowheads="1"/>
            </p:cNvSpPr>
            <p:nvPr/>
          </p:nvSpPr>
          <p:spPr bwMode="auto">
            <a:xfrm>
              <a:off x="3499" y="3738"/>
              <a:ext cx="130"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07" name="Oval 203">
              <a:extLst>
                <a:ext uri="{FF2B5EF4-FFF2-40B4-BE49-F238E27FC236}">
                  <a16:creationId xmlns:a16="http://schemas.microsoft.com/office/drawing/2014/main" id="{4A440F6C-E1B7-A379-E699-A29972E0C527}"/>
                </a:ext>
              </a:extLst>
            </p:cNvPr>
            <p:cNvSpPr>
              <a:spLocks noChangeArrowheads="1"/>
            </p:cNvSpPr>
            <p:nvPr/>
          </p:nvSpPr>
          <p:spPr bwMode="auto">
            <a:xfrm>
              <a:off x="3680" y="3738"/>
              <a:ext cx="130"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08" name="Line 204">
              <a:extLst>
                <a:ext uri="{FF2B5EF4-FFF2-40B4-BE49-F238E27FC236}">
                  <a16:creationId xmlns:a16="http://schemas.microsoft.com/office/drawing/2014/main" id="{02F38661-C04D-6D0F-9F00-4385BA8E0A47}"/>
                </a:ext>
              </a:extLst>
            </p:cNvPr>
            <p:cNvSpPr>
              <a:spLocks noChangeShapeType="1"/>
            </p:cNvSpPr>
            <p:nvPr/>
          </p:nvSpPr>
          <p:spPr bwMode="auto">
            <a:xfrm>
              <a:off x="3422" y="3977"/>
              <a:ext cx="10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 name="Line 205">
              <a:extLst>
                <a:ext uri="{FF2B5EF4-FFF2-40B4-BE49-F238E27FC236}">
                  <a16:creationId xmlns:a16="http://schemas.microsoft.com/office/drawing/2014/main" id="{19EE47DA-9C45-911C-4AB5-376697DD6BAC}"/>
                </a:ext>
              </a:extLst>
            </p:cNvPr>
            <p:cNvSpPr>
              <a:spLocks noChangeShapeType="1"/>
            </p:cNvSpPr>
            <p:nvPr/>
          </p:nvSpPr>
          <p:spPr bwMode="auto">
            <a:xfrm>
              <a:off x="3603" y="3977"/>
              <a:ext cx="10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 name="Line 206">
              <a:extLst>
                <a:ext uri="{FF2B5EF4-FFF2-40B4-BE49-F238E27FC236}">
                  <a16:creationId xmlns:a16="http://schemas.microsoft.com/office/drawing/2014/main" id="{FE96489D-0073-4466-C9D2-717F3D099656}"/>
                </a:ext>
              </a:extLst>
            </p:cNvPr>
            <p:cNvSpPr>
              <a:spLocks noChangeShapeType="1"/>
            </p:cNvSpPr>
            <p:nvPr/>
          </p:nvSpPr>
          <p:spPr bwMode="auto">
            <a:xfrm>
              <a:off x="3784" y="3977"/>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 name="Line 207">
              <a:extLst>
                <a:ext uri="{FF2B5EF4-FFF2-40B4-BE49-F238E27FC236}">
                  <a16:creationId xmlns:a16="http://schemas.microsoft.com/office/drawing/2014/main" id="{5EAC30BD-E79B-6DC1-3FC6-E07BC2E8ECCB}"/>
                </a:ext>
              </a:extLst>
            </p:cNvPr>
            <p:cNvSpPr>
              <a:spLocks noChangeShapeType="1"/>
            </p:cNvSpPr>
            <p:nvPr/>
          </p:nvSpPr>
          <p:spPr bwMode="auto">
            <a:xfrm flipV="1">
              <a:off x="3810" y="3818"/>
              <a:ext cx="0"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 name="Line 208">
              <a:extLst>
                <a:ext uri="{FF2B5EF4-FFF2-40B4-BE49-F238E27FC236}">
                  <a16:creationId xmlns:a16="http://schemas.microsoft.com/office/drawing/2014/main" id="{9D88869C-E717-AA73-73F0-BB829B17CC5F}"/>
                </a:ext>
              </a:extLst>
            </p:cNvPr>
            <p:cNvSpPr>
              <a:spLocks noChangeShapeType="1"/>
            </p:cNvSpPr>
            <p:nvPr/>
          </p:nvSpPr>
          <p:spPr bwMode="auto">
            <a:xfrm flipV="1">
              <a:off x="3629" y="3818"/>
              <a:ext cx="0"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 name="Line 209">
              <a:extLst>
                <a:ext uri="{FF2B5EF4-FFF2-40B4-BE49-F238E27FC236}">
                  <a16:creationId xmlns:a16="http://schemas.microsoft.com/office/drawing/2014/main" id="{13959C81-4170-A714-B3DE-813D71E5C1C3}"/>
                </a:ext>
              </a:extLst>
            </p:cNvPr>
            <p:cNvSpPr>
              <a:spLocks noChangeShapeType="1"/>
            </p:cNvSpPr>
            <p:nvPr/>
          </p:nvSpPr>
          <p:spPr bwMode="auto">
            <a:xfrm flipV="1">
              <a:off x="3447" y="3818"/>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 name="Oval 210">
              <a:extLst>
                <a:ext uri="{FF2B5EF4-FFF2-40B4-BE49-F238E27FC236}">
                  <a16:creationId xmlns:a16="http://schemas.microsoft.com/office/drawing/2014/main" id="{B8485662-7C2E-5425-E308-564218F22629}"/>
                </a:ext>
              </a:extLst>
            </p:cNvPr>
            <p:cNvSpPr>
              <a:spLocks noChangeArrowheads="1"/>
            </p:cNvSpPr>
            <p:nvPr/>
          </p:nvSpPr>
          <p:spPr bwMode="auto">
            <a:xfrm>
              <a:off x="2724" y="350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15" name="Oval 211">
              <a:extLst>
                <a:ext uri="{FF2B5EF4-FFF2-40B4-BE49-F238E27FC236}">
                  <a16:creationId xmlns:a16="http://schemas.microsoft.com/office/drawing/2014/main" id="{2BD2E86D-ED0D-50A3-6242-6D8486162CD8}"/>
                </a:ext>
              </a:extLst>
            </p:cNvPr>
            <p:cNvSpPr>
              <a:spLocks noChangeArrowheads="1"/>
            </p:cNvSpPr>
            <p:nvPr/>
          </p:nvSpPr>
          <p:spPr bwMode="auto">
            <a:xfrm>
              <a:off x="2905" y="350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16" name="Oval 212">
              <a:extLst>
                <a:ext uri="{FF2B5EF4-FFF2-40B4-BE49-F238E27FC236}">
                  <a16:creationId xmlns:a16="http://schemas.microsoft.com/office/drawing/2014/main" id="{9149D628-5C1A-59F5-C564-96BF731E5261}"/>
                </a:ext>
              </a:extLst>
            </p:cNvPr>
            <p:cNvSpPr>
              <a:spLocks noChangeArrowheads="1"/>
            </p:cNvSpPr>
            <p:nvPr/>
          </p:nvSpPr>
          <p:spPr bwMode="auto">
            <a:xfrm>
              <a:off x="3086" y="350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17" name="Oval 213">
              <a:extLst>
                <a:ext uri="{FF2B5EF4-FFF2-40B4-BE49-F238E27FC236}">
                  <a16:creationId xmlns:a16="http://schemas.microsoft.com/office/drawing/2014/main" id="{923D2697-8955-46C5-3920-067F2ECCB6B9}"/>
                </a:ext>
              </a:extLst>
            </p:cNvPr>
            <p:cNvSpPr>
              <a:spLocks noChangeArrowheads="1"/>
            </p:cNvSpPr>
            <p:nvPr/>
          </p:nvSpPr>
          <p:spPr bwMode="auto">
            <a:xfrm>
              <a:off x="2698" y="3315"/>
              <a:ext cx="129" cy="185"/>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18" name="Oval 214">
              <a:extLst>
                <a:ext uri="{FF2B5EF4-FFF2-40B4-BE49-F238E27FC236}">
                  <a16:creationId xmlns:a16="http://schemas.microsoft.com/office/drawing/2014/main" id="{86987A4D-A6EA-271E-40FF-1C2C736F30F3}"/>
                </a:ext>
              </a:extLst>
            </p:cNvPr>
            <p:cNvSpPr>
              <a:spLocks noChangeArrowheads="1"/>
            </p:cNvSpPr>
            <p:nvPr/>
          </p:nvSpPr>
          <p:spPr bwMode="auto">
            <a:xfrm>
              <a:off x="2879" y="3315"/>
              <a:ext cx="129" cy="185"/>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19" name="Oval 215">
              <a:extLst>
                <a:ext uri="{FF2B5EF4-FFF2-40B4-BE49-F238E27FC236}">
                  <a16:creationId xmlns:a16="http://schemas.microsoft.com/office/drawing/2014/main" id="{1CAB716A-398A-3117-4AD7-D589AFBA6781}"/>
                </a:ext>
              </a:extLst>
            </p:cNvPr>
            <p:cNvSpPr>
              <a:spLocks noChangeArrowheads="1"/>
            </p:cNvSpPr>
            <p:nvPr/>
          </p:nvSpPr>
          <p:spPr bwMode="auto">
            <a:xfrm>
              <a:off x="3060" y="3315"/>
              <a:ext cx="129" cy="185"/>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20" name="Line 216">
              <a:extLst>
                <a:ext uri="{FF2B5EF4-FFF2-40B4-BE49-F238E27FC236}">
                  <a16:creationId xmlns:a16="http://schemas.microsoft.com/office/drawing/2014/main" id="{5643D538-4ABA-4889-24DC-1FA1FA0C44A2}"/>
                </a:ext>
              </a:extLst>
            </p:cNvPr>
            <p:cNvSpPr>
              <a:spLocks noChangeShapeType="1"/>
            </p:cNvSpPr>
            <p:nvPr/>
          </p:nvSpPr>
          <p:spPr bwMode="auto">
            <a:xfrm>
              <a:off x="2801" y="3553"/>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 name="Line 217">
              <a:extLst>
                <a:ext uri="{FF2B5EF4-FFF2-40B4-BE49-F238E27FC236}">
                  <a16:creationId xmlns:a16="http://schemas.microsoft.com/office/drawing/2014/main" id="{A19A7529-C6FE-2BD3-4E47-DC55B31D6889}"/>
                </a:ext>
              </a:extLst>
            </p:cNvPr>
            <p:cNvSpPr>
              <a:spLocks noChangeShapeType="1"/>
            </p:cNvSpPr>
            <p:nvPr/>
          </p:nvSpPr>
          <p:spPr bwMode="auto">
            <a:xfrm>
              <a:off x="2982" y="3553"/>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 name="Line 218">
              <a:extLst>
                <a:ext uri="{FF2B5EF4-FFF2-40B4-BE49-F238E27FC236}">
                  <a16:creationId xmlns:a16="http://schemas.microsoft.com/office/drawing/2014/main" id="{B61814EC-1D41-2EFA-4064-0BA7D419EF36}"/>
                </a:ext>
              </a:extLst>
            </p:cNvPr>
            <p:cNvSpPr>
              <a:spLocks noChangeShapeType="1"/>
            </p:cNvSpPr>
            <p:nvPr/>
          </p:nvSpPr>
          <p:spPr bwMode="auto">
            <a:xfrm>
              <a:off x="3163" y="3553"/>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3" name="Line 219">
              <a:extLst>
                <a:ext uri="{FF2B5EF4-FFF2-40B4-BE49-F238E27FC236}">
                  <a16:creationId xmlns:a16="http://schemas.microsoft.com/office/drawing/2014/main" id="{D1AF78D6-3A61-9A3A-583F-25EA2F33D241}"/>
                </a:ext>
              </a:extLst>
            </p:cNvPr>
            <p:cNvSpPr>
              <a:spLocks noChangeShapeType="1"/>
            </p:cNvSpPr>
            <p:nvPr/>
          </p:nvSpPr>
          <p:spPr bwMode="auto">
            <a:xfrm flipV="1">
              <a:off x="3189" y="3394"/>
              <a:ext cx="0" cy="2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 name="Line 220">
              <a:extLst>
                <a:ext uri="{FF2B5EF4-FFF2-40B4-BE49-F238E27FC236}">
                  <a16:creationId xmlns:a16="http://schemas.microsoft.com/office/drawing/2014/main" id="{E6DE5134-75A8-5E5D-5ED9-1AC151906698}"/>
                </a:ext>
              </a:extLst>
            </p:cNvPr>
            <p:cNvSpPr>
              <a:spLocks noChangeShapeType="1"/>
            </p:cNvSpPr>
            <p:nvPr/>
          </p:nvSpPr>
          <p:spPr bwMode="auto">
            <a:xfrm flipV="1">
              <a:off x="3008" y="3394"/>
              <a:ext cx="1" cy="2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 name="Line 221">
              <a:extLst>
                <a:ext uri="{FF2B5EF4-FFF2-40B4-BE49-F238E27FC236}">
                  <a16:creationId xmlns:a16="http://schemas.microsoft.com/office/drawing/2014/main" id="{92A216AF-A96E-756C-9B82-8D990F61233D}"/>
                </a:ext>
              </a:extLst>
            </p:cNvPr>
            <p:cNvSpPr>
              <a:spLocks noChangeShapeType="1"/>
            </p:cNvSpPr>
            <p:nvPr/>
          </p:nvSpPr>
          <p:spPr bwMode="auto">
            <a:xfrm flipV="1">
              <a:off x="2827" y="3394"/>
              <a:ext cx="1" cy="2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 name="Oval 222">
              <a:extLst>
                <a:ext uri="{FF2B5EF4-FFF2-40B4-BE49-F238E27FC236}">
                  <a16:creationId xmlns:a16="http://schemas.microsoft.com/office/drawing/2014/main" id="{FDD53B93-8BEC-79E3-4D61-C534EFF2BB0A}"/>
                </a:ext>
              </a:extLst>
            </p:cNvPr>
            <p:cNvSpPr>
              <a:spLocks noChangeArrowheads="1"/>
            </p:cNvSpPr>
            <p:nvPr/>
          </p:nvSpPr>
          <p:spPr bwMode="auto">
            <a:xfrm>
              <a:off x="2103" y="350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27" name="Oval 223">
              <a:extLst>
                <a:ext uri="{FF2B5EF4-FFF2-40B4-BE49-F238E27FC236}">
                  <a16:creationId xmlns:a16="http://schemas.microsoft.com/office/drawing/2014/main" id="{93EAF2EB-6B9B-F150-573E-7514F31216C0}"/>
                </a:ext>
              </a:extLst>
            </p:cNvPr>
            <p:cNvSpPr>
              <a:spLocks noChangeArrowheads="1"/>
            </p:cNvSpPr>
            <p:nvPr/>
          </p:nvSpPr>
          <p:spPr bwMode="auto">
            <a:xfrm>
              <a:off x="2284" y="350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28" name="Oval 224">
              <a:extLst>
                <a:ext uri="{FF2B5EF4-FFF2-40B4-BE49-F238E27FC236}">
                  <a16:creationId xmlns:a16="http://schemas.microsoft.com/office/drawing/2014/main" id="{4EB912E8-2EF0-D1CD-66AB-38DE9266BE62}"/>
                </a:ext>
              </a:extLst>
            </p:cNvPr>
            <p:cNvSpPr>
              <a:spLocks noChangeArrowheads="1"/>
            </p:cNvSpPr>
            <p:nvPr/>
          </p:nvSpPr>
          <p:spPr bwMode="auto">
            <a:xfrm>
              <a:off x="2465" y="3500"/>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29" name="Oval 225">
              <a:extLst>
                <a:ext uri="{FF2B5EF4-FFF2-40B4-BE49-F238E27FC236}">
                  <a16:creationId xmlns:a16="http://schemas.microsoft.com/office/drawing/2014/main" id="{1C5933C1-F67D-A6EA-71E8-E1E35ACEE41C}"/>
                </a:ext>
              </a:extLst>
            </p:cNvPr>
            <p:cNvSpPr>
              <a:spLocks noChangeArrowheads="1"/>
            </p:cNvSpPr>
            <p:nvPr/>
          </p:nvSpPr>
          <p:spPr bwMode="auto">
            <a:xfrm>
              <a:off x="2077" y="3315"/>
              <a:ext cx="129" cy="185"/>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30" name="Oval 226">
              <a:extLst>
                <a:ext uri="{FF2B5EF4-FFF2-40B4-BE49-F238E27FC236}">
                  <a16:creationId xmlns:a16="http://schemas.microsoft.com/office/drawing/2014/main" id="{ECAA8F68-8C95-9342-DFF0-6DD169B0F38D}"/>
                </a:ext>
              </a:extLst>
            </p:cNvPr>
            <p:cNvSpPr>
              <a:spLocks noChangeArrowheads="1"/>
            </p:cNvSpPr>
            <p:nvPr/>
          </p:nvSpPr>
          <p:spPr bwMode="auto">
            <a:xfrm>
              <a:off x="2258" y="3315"/>
              <a:ext cx="129" cy="185"/>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31" name="Oval 227">
              <a:extLst>
                <a:ext uri="{FF2B5EF4-FFF2-40B4-BE49-F238E27FC236}">
                  <a16:creationId xmlns:a16="http://schemas.microsoft.com/office/drawing/2014/main" id="{86D95A67-E15C-3B04-13E2-81E43714166F}"/>
                </a:ext>
              </a:extLst>
            </p:cNvPr>
            <p:cNvSpPr>
              <a:spLocks noChangeArrowheads="1"/>
            </p:cNvSpPr>
            <p:nvPr/>
          </p:nvSpPr>
          <p:spPr bwMode="auto">
            <a:xfrm>
              <a:off x="2439" y="3315"/>
              <a:ext cx="129" cy="185"/>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32" name="Line 228">
              <a:extLst>
                <a:ext uri="{FF2B5EF4-FFF2-40B4-BE49-F238E27FC236}">
                  <a16:creationId xmlns:a16="http://schemas.microsoft.com/office/drawing/2014/main" id="{7EB692D3-1B18-678C-0232-BAD18F0FA1B9}"/>
                </a:ext>
              </a:extLst>
            </p:cNvPr>
            <p:cNvSpPr>
              <a:spLocks noChangeShapeType="1"/>
            </p:cNvSpPr>
            <p:nvPr/>
          </p:nvSpPr>
          <p:spPr bwMode="auto">
            <a:xfrm>
              <a:off x="2180" y="3553"/>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3" name="Line 229">
              <a:extLst>
                <a:ext uri="{FF2B5EF4-FFF2-40B4-BE49-F238E27FC236}">
                  <a16:creationId xmlns:a16="http://schemas.microsoft.com/office/drawing/2014/main" id="{FAE55D9F-A793-3554-5737-161322779105}"/>
                </a:ext>
              </a:extLst>
            </p:cNvPr>
            <p:cNvSpPr>
              <a:spLocks noChangeShapeType="1"/>
            </p:cNvSpPr>
            <p:nvPr/>
          </p:nvSpPr>
          <p:spPr bwMode="auto">
            <a:xfrm>
              <a:off x="2361" y="3553"/>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 name="Line 230">
              <a:extLst>
                <a:ext uri="{FF2B5EF4-FFF2-40B4-BE49-F238E27FC236}">
                  <a16:creationId xmlns:a16="http://schemas.microsoft.com/office/drawing/2014/main" id="{3EC08CEA-8408-E2EC-7C9C-5E4A78811698}"/>
                </a:ext>
              </a:extLst>
            </p:cNvPr>
            <p:cNvSpPr>
              <a:spLocks noChangeShapeType="1"/>
            </p:cNvSpPr>
            <p:nvPr/>
          </p:nvSpPr>
          <p:spPr bwMode="auto">
            <a:xfrm>
              <a:off x="2542" y="3553"/>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5" name="Line 231">
              <a:extLst>
                <a:ext uri="{FF2B5EF4-FFF2-40B4-BE49-F238E27FC236}">
                  <a16:creationId xmlns:a16="http://schemas.microsoft.com/office/drawing/2014/main" id="{AFC364D9-5B58-DAA0-73EF-A80F77F7CC7A}"/>
                </a:ext>
              </a:extLst>
            </p:cNvPr>
            <p:cNvSpPr>
              <a:spLocks noChangeShapeType="1"/>
            </p:cNvSpPr>
            <p:nvPr/>
          </p:nvSpPr>
          <p:spPr bwMode="auto">
            <a:xfrm flipV="1">
              <a:off x="2568" y="3394"/>
              <a:ext cx="0" cy="2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 name="Line 232">
              <a:extLst>
                <a:ext uri="{FF2B5EF4-FFF2-40B4-BE49-F238E27FC236}">
                  <a16:creationId xmlns:a16="http://schemas.microsoft.com/office/drawing/2014/main" id="{7E387C0E-8BAA-7554-91C7-C348256AD260}"/>
                </a:ext>
              </a:extLst>
            </p:cNvPr>
            <p:cNvSpPr>
              <a:spLocks noChangeShapeType="1"/>
            </p:cNvSpPr>
            <p:nvPr/>
          </p:nvSpPr>
          <p:spPr bwMode="auto">
            <a:xfrm flipV="1">
              <a:off x="2387" y="3394"/>
              <a:ext cx="1" cy="2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 name="Line 233">
              <a:extLst>
                <a:ext uri="{FF2B5EF4-FFF2-40B4-BE49-F238E27FC236}">
                  <a16:creationId xmlns:a16="http://schemas.microsoft.com/office/drawing/2014/main" id="{CFA90800-8646-53C3-8CE8-24C60F312EA1}"/>
                </a:ext>
              </a:extLst>
            </p:cNvPr>
            <p:cNvSpPr>
              <a:spLocks noChangeShapeType="1"/>
            </p:cNvSpPr>
            <p:nvPr/>
          </p:nvSpPr>
          <p:spPr bwMode="auto">
            <a:xfrm flipV="1">
              <a:off x="2206" y="3394"/>
              <a:ext cx="1" cy="2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 name="Oval 234">
              <a:extLst>
                <a:ext uri="{FF2B5EF4-FFF2-40B4-BE49-F238E27FC236}">
                  <a16:creationId xmlns:a16="http://schemas.microsoft.com/office/drawing/2014/main" id="{1ABB2DE5-96B2-F808-05C2-5B0800A53D59}"/>
                </a:ext>
              </a:extLst>
            </p:cNvPr>
            <p:cNvSpPr>
              <a:spLocks noChangeArrowheads="1"/>
            </p:cNvSpPr>
            <p:nvPr/>
          </p:nvSpPr>
          <p:spPr bwMode="auto">
            <a:xfrm>
              <a:off x="2103" y="3909"/>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39" name="Oval 235">
              <a:extLst>
                <a:ext uri="{FF2B5EF4-FFF2-40B4-BE49-F238E27FC236}">
                  <a16:creationId xmlns:a16="http://schemas.microsoft.com/office/drawing/2014/main" id="{14EA24B1-ECC5-410A-DACC-EBC37A209B47}"/>
                </a:ext>
              </a:extLst>
            </p:cNvPr>
            <p:cNvSpPr>
              <a:spLocks noChangeArrowheads="1"/>
            </p:cNvSpPr>
            <p:nvPr/>
          </p:nvSpPr>
          <p:spPr bwMode="auto">
            <a:xfrm>
              <a:off x="2284" y="3909"/>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40" name="Oval 236">
              <a:extLst>
                <a:ext uri="{FF2B5EF4-FFF2-40B4-BE49-F238E27FC236}">
                  <a16:creationId xmlns:a16="http://schemas.microsoft.com/office/drawing/2014/main" id="{5F335A75-4DC0-BE4F-F573-96DD11990CE0}"/>
                </a:ext>
              </a:extLst>
            </p:cNvPr>
            <p:cNvSpPr>
              <a:spLocks noChangeArrowheads="1"/>
            </p:cNvSpPr>
            <p:nvPr/>
          </p:nvSpPr>
          <p:spPr bwMode="auto">
            <a:xfrm>
              <a:off x="2465" y="3909"/>
              <a:ext cx="77" cy="79"/>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41" name="Oval 237">
              <a:extLst>
                <a:ext uri="{FF2B5EF4-FFF2-40B4-BE49-F238E27FC236}">
                  <a16:creationId xmlns:a16="http://schemas.microsoft.com/office/drawing/2014/main" id="{B820E17C-6F89-2BDB-0C9A-52BCAF340F0B}"/>
                </a:ext>
              </a:extLst>
            </p:cNvPr>
            <p:cNvSpPr>
              <a:spLocks noChangeArrowheads="1"/>
            </p:cNvSpPr>
            <p:nvPr/>
          </p:nvSpPr>
          <p:spPr bwMode="auto">
            <a:xfrm>
              <a:off x="2077" y="3723"/>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42" name="Oval 238">
              <a:extLst>
                <a:ext uri="{FF2B5EF4-FFF2-40B4-BE49-F238E27FC236}">
                  <a16:creationId xmlns:a16="http://schemas.microsoft.com/office/drawing/2014/main" id="{BE4E29DC-A2E1-D6FA-7525-687FCD985EF4}"/>
                </a:ext>
              </a:extLst>
            </p:cNvPr>
            <p:cNvSpPr>
              <a:spLocks noChangeArrowheads="1"/>
            </p:cNvSpPr>
            <p:nvPr/>
          </p:nvSpPr>
          <p:spPr bwMode="auto">
            <a:xfrm>
              <a:off x="2258" y="3723"/>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43" name="Oval 239">
              <a:extLst>
                <a:ext uri="{FF2B5EF4-FFF2-40B4-BE49-F238E27FC236}">
                  <a16:creationId xmlns:a16="http://schemas.microsoft.com/office/drawing/2014/main" id="{BAAFF490-9944-5328-370A-4C24FFC5A689}"/>
                </a:ext>
              </a:extLst>
            </p:cNvPr>
            <p:cNvSpPr>
              <a:spLocks noChangeArrowheads="1"/>
            </p:cNvSpPr>
            <p:nvPr/>
          </p:nvSpPr>
          <p:spPr bwMode="auto">
            <a:xfrm>
              <a:off x="2439" y="3723"/>
              <a:ext cx="129" cy="186"/>
            </a:xfrm>
            <a:prstGeom prst="ellipse">
              <a:avLst/>
            </a:prstGeom>
            <a:noFill/>
            <a:ln w="9525" algn="ctr">
              <a:solidFill>
                <a:schemeClr val="tx1"/>
              </a:solidFill>
              <a:round/>
              <a:headEnd/>
              <a:tailEnd/>
            </a:ln>
            <a:effectLst/>
            <a:extLst>
              <a:ext uri="{909E8E84-426E-40DD-AFC4-6F175D3DCCD1}">
                <a14:hiddenFill xmlns:a14="http://schemas.microsoft.com/office/drawing/2010/main">
                  <a:gradFill rotWithShape="1">
                    <a:gsLst>
                      <a:gs pos="0">
                        <a:schemeClr val="accent1"/>
                      </a:gs>
                      <a:gs pos="100000">
                        <a:srgbClr val="00CC66"/>
                      </a:gs>
                    </a:gsLst>
                    <a:lin ang="27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44" name="Line 240">
              <a:extLst>
                <a:ext uri="{FF2B5EF4-FFF2-40B4-BE49-F238E27FC236}">
                  <a16:creationId xmlns:a16="http://schemas.microsoft.com/office/drawing/2014/main" id="{6EF9A976-76D3-7B26-D80C-7236C6DB4264}"/>
                </a:ext>
              </a:extLst>
            </p:cNvPr>
            <p:cNvSpPr>
              <a:spLocks noChangeShapeType="1"/>
            </p:cNvSpPr>
            <p:nvPr/>
          </p:nvSpPr>
          <p:spPr bwMode="auto">
            <a:xfrm>
              <a:off x="2180" y="3962"/>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 name="Line 241">
              <a:extLst>
                <a:ext uri="{FF2B5EF4-FFF2-40B4-BE49-F238E27FC236}">
                  <a16:creationId xmlns:a16="http://schemas.microsoft.com/office/drawing/2014/main" id="{5D992A99-AC94-711D-B637-F1C02A8DA474}"/>
                </a:ext>
              </a:extLst>
            </p:cNvPr>
            <p:cNvSpPr>
              <a:spLocks noChangeShapeType="1"/>
            </p:cNvSpPr>
            <p:nvPr/>
          </p:nvSpPr>
          <p:spPr bwMode="auto">
            <a:xfrm>
              <a:off x="2361" y="3962"/>
              <a:ext cx="10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 name="Line 242">
              <a:extLst>
                <a:ext uri="{FF2B5EF4-FFF2-40B4-BE49-F238E27FC236}">
                  <a16:creationId xmlns:a16="http://schemas.microsoft.com/office/drawing/2014/main" id="{77CBEA80-F073-3E80-9B89-D60B3FE64B7B}"/>
                </a:ext>
              </a:extLst>
            </p:cNvPr>
            <p:cNvSpPr>
              <a:spLocks noChangeShapeType="1"/>
            </p:cNvSpPr>
            <p:nvPr/>
          </p:nvSpPr>
          <p:spPr bwMode="auto">
            <a:xfrm>
              <a:off x="2542" y="3962"/>
              <a:ext cx="18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 name="Line 243">
              <a:extLst>
                <a:ext uri="{FF2B5EF4-FFF2-40B4-BE49-F238E27FC236}">
                  <a16:creationId xmlns:a16="http://schemas.microsoft.com/office/drawing/2014/main" id="{E36873DF-C7E8-71BD-BAB1-E9C3826088E7}"/>
                </a:ext>
              </a:extLst>
            </p:cNvPr>
            <p:cNvSpPr>
              <a:spLocks noChangeShapeType="1"/>
            </p:cNvSpPr>
            <p:nvPr/>
          </p:nvSpPr>
          <p:spPr bwMode="auto">
            <a:xfrm flipV="1">
              <a:off x="2568" y="3803"/>
              <a:ext cx="0"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 name="Line 244">
              <a:extLst>
                <a:ext uri="{FF2B5EF4-FFF2-40B4-BE49-F238E27FC236}">
                  <a16:creationId xmlns:a16="http://schemas.microsoft.com/office/drawing/2014/main" id="{76A1D273-8F9A-A703-D360-2DB88217E43B}"/>
                </a:ext>
              </a:extLst>
            </p:cNvPr>
            <p:cNvSpPr>
              <a:spLocks noChangeShapeType="1"/>
            </p:cNvSpPr>
            <p:nvPr/>
          </p:nvSpPr>
          <p:spPr bwMode="auto">
            <a:xfrm flipV="1">
              <a:off x="2387" y="3803"/>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 name="Line 245">
              <a:extLst>
                <a:ext uri="{FF2B5EF4-FFF2-40B4-BE49-F238E27FC236}">
                  <a16:creationId xmlns:a16="http://schemas.microsoft.com/office/drawing/2014/main" id="{566991D9-5FBA-245F-449F-A3D4FF449429}"/>
                </a:ext>
              </a:extLst>
            </p:cNvPr>
            <p:cNvSpPr>
              <a:spLocks noChangeShapeType="1"/>
            </p:cNvSpPr>
            <p:nvPr/>
          </p:nvSpPr>
          <p:spPr bwMode="auto">
            <a:xfrm flipV="1">
              <a:off x="2206" y="3803"/>
              <a:ext cx="1" cy="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 name="AutoShape 246">
              <a:extLst>
                <a:ext uri="{FF2B5EF4-FFF2-40B4-BE49-F238E27FC236}">
                  <a16:creationId xmlns:a16="http://schemas.microsoft.com/office/drawing/2014/main" id="{4F46D0D5-479E-9580-1E34-299BCDABD943}"/>
                </a:ext>
              </a:extLst>
            </p:cNvPr>
            <p:cNvSpPr>
              <a:spLocks noChangeArrowheads="1"/>
            </p:cNvSpPr>
            <p:nvPr/>
          </p:nvSpPr>
          <p:spPr bwMode="auto">
            <a:xfrm flipV="1">
              <a:off x="1533" y="3147"/>
              <a:ext cx="432" cy="147"/>
            </a:xfrm>
            <a:prstGeom prst="wedgeEllipseCallout">
              <a:avLst>
                <a:gd name="adj1" fmla="val 50694"/>
                <a:gd name="adj2" fmla="val 73417"/>
              </a:avLst>
            </a:prstGeom>
            <a:solidFill>
              <a:srgbClr val="FFFFCC"/>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P(ill|x)</a:t>
              </a:r>
            </a:p>
          </p:txBody>
        </p:sp>
        <p:sp>
          <p:nvSpPr>
            <p:cNvPr id="351" name="AutoShape 247">
              <a:extLst>
                <a:ext uri="{FF2B5EF4-FFF2-40B4-BE49-F238E27FC236}">
                  <a16:creationId xmlns:a16="http://schemas.microsoft.com/office/drawing/2014/main" id="{F870FB6D-419B-80F3-F825-56FC4270F917}"/>
                </a:ext>
              </a:extLst>
            </p:cNvPr>
            <p:cNvSpPr>
              <a:spLocks noChangeArrowheads="1"/>
            </p:cNvSpPr>
            <p:nvPr/>
          </p:nvSpPr>
          <p:spPr bwMode="auto">
            <a:xfrm flipV="1">
              <a:off x="1510" y="3434"/>
              <a:ext cx="468" cy="147"/>
            </a:xfrm>
            <a:prstGeom prst="wedgeEllipseCallout">
              <a:avLst>
                <a:gd name="adj1" fmla="val 46153"/>
                <a:gd name="adj2" fmla="val 96833"/>
              </a:avLst>
            </a:prstGeom>
            <a:solidFill>
              <a:srgbClr val="FFFFCC"/>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P(SA|x)</a:t>
              </a:r>
            </a:p>
          </p:txBody>
        </p:sp>
        <p:sp>
          <p:nvSpPr>
            <p:cNvPr id="352" name="AutoShape 248">
              <a:extLst>
                <a:ext uri="{FF2B5EF4-FFF2-40B4-BE49-F238E27FC236}">
                  <a16:creationId xmlns:a16="http://schemas.microsoft.com/office/drawing/2014/main" id="{83E895E5-50BE-8930-CDA6-AE2046DF6485}"/>
                </a:ext>
              </a:extLst>
            </p:cNvPr>
            <p:cNvSpPr>
              <a:spLocks noChangeArrowheads="1"/>
            </p:cNvSpPr>
            <p:nvPr/>
          </p:nvSpPr>
          <p:spPr bwMode="auto">
            <a:xfrm flipV="1">
              <a:off x="1519" y="3787"/>
              <a:ext cx="446" cy="153"/>
            </a:xfrm>
            <a:prstGeom prst="wedgeEllipseCallout">
              <a:avLst>
                <a:gd name="adj1" fmla="val 47856"/>
                <a:gd name="adj2" fmla="val 107861"/>
              </a:avLst>
            </a:prstGeom>
            <a:solidFill>
              <a:srgbClr val="FFFFCC"/>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P(SAM|x)</a:t>
              </a:r>
            </a:p>
          </p:txBody>
        </p:sp>
        <p:sp>
          <p:nvSpPr>
            <p:cNvPr id="353" name="Line 249">
              <a:extLst>
                <a:ext uri="{FF2B5EF4-FFF2-40B4-BE49-F238E27FC236}">
                  <a16:creationId xmlns:a16="http://schemas.microsoft.com/office/drawing/2014/main" id="{AF0B4C0E-0C4E-46EF-5A65-BEBAB579DEC3}"/>
                </a:ext>
              </a:extLst>
            </p:cNvPr>
            <p:cNvSpPr>
              <a:spLocks noChangeShapeType="1"/>
            </p:cNvSpPr>
            <p:nvPr/>
          </p:nvSpPr>
          <p:spPr bwMode="auto">
            <a:xfrm>
              <a:off x="1551" y="2809"/>
              <a:ext cx="552" cy="2"/>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 name="AutoShape 250">
              <a:extLst>
                <a:ext uri="{FF2B5EF4-FFF2-40B4-BE49-F238E27FC236}">
                  <a16:creationId xmlns:a16="http://schemas.microsoft.com/office/drawing/2014/main" id="{CB6BDD2F-8945-6E09-56DE-735AC64FC76B}"/>
                </a:ext>
              </a:extLst>
            </p:cNvPr>
            <p:cNvSpPr>
              <a:spLocks noChangeArrowheads="1"/>
            </p:cNvSpPr>
            <p:nvPr/>
          </p:nvSpPr>
          <p:spPr bwMode="auto">
            <a:xfrm flipV="1">
              <a:off x="1565" y="2869"/>
              <a:ext cx="503" cy="137"/>
            </a:xfrm>
            <a:prstGeom prst="wedgeEllipseCallout">
              <a:avLst>
                <a:gd name="adj1" fmla="val 26935"/>
                <a:gd name="adj2" fmla="val 90134"/>
              </a:avLst>
            </a:prstGeom>
            <a:solidFill>
              <a:srgbClr val="FFFFCC"/>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P(I|x)</a:t>
              </a:r>
            </a:p>
          </p:txBody>
        </p:sp>
        <p:sp>
          <p:nvSpPr>
            <p:cNvPr id="355" name="Text Box 251">
              <a:extLst>
                <a:ext uri="{FF2B5EF4-FFF2-40B4-BE49-F238E27FC236}">
                  <a16:creationId xmlns:a16="http://schemas.microsoft.com/office/drawing/2014/main" id="{32E12597-4552-5C21-9077-8C9DBC1F333F}"/>
                </a:ext>
              </a:extLst>
            </p:cNvPr>
            <p:cNvSpPr txBox="1">
              <a:spLocks noChangeArrowheads="1"/>
            </p:cNvSpPr>
            <p:nvPr/>
          </p:nvSpPr>
          <p:spPr bwMode="auto">
            <a:xfrm>
              <a:off x="1292" y="2941"/>
              <a:ext cx="3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LM is applied</a:t>
              </a:r>
            </a:p>
          </p:txBody>
        </p:sp>
        <p:sp>
          <p:nvSpPr>
            <p:cNvPr id="356" name="Freeform 252">
              <a:extLst>
                <a:ext uri="{FF2B5EF4-FFF2-40B4-BE49-F238E27FC236}">
                  <a16:creationId xmlns:a16="http://schemas.microsoft.com/office/drawing/2014/main" id="{D624F854-4A4B-985E-35C5-CB035314AEFB}"/>
                </a:ext>
              </a:extLst>
            </p:cNvPr>
            <p:cNvSpPr>
              <a:spLocks/>
            </p:cNvSpPr>
            <p:nvPr/>
          </p:nvSpPr>
          <p:spPr bwMode="auto">
            <a:xfrm>
              <a:off x="1503" y="2457"/>
              <a:ext cx="2557" cy="317"/>
            </a:xfrm>
            <a:custGeom>
              <a:avLst/>
              <a:gdLst>
                <a:gd name="T0" fmla="*/ 2557 w 4848"/>
                <a:gd name="T1" fmla="*/ 317 h 576"/>
                <a:gd name="T2" fmla="*/ 2557 w 4848"/>
                <a:gd name="T3" fmla="*/ 0 h 576"/>
                <a:gd name="T4" fmla="*/ 0 w 4848"/>
                <a:gd name="T5" fmla="*/ 0 h 576"/>
                <a:gd name="T6" fmla="*/ 0 w 4848"/>
                <a:gd name="T7" fmla="*/ 317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48" h="576">
                  <a:moveTo>
                    <a:pt x="4848" y="576"/>
                  </a:moveTo>
                  <a:lnTo>
                    <a:pt x="4848" y="0"/>
                  </a:lnTo>
                  <a:lnTo>
                    <a:pt x="0" y="0"/>
                  </a:lnTo>
                  <a:lnTo>
                    <a:pt x="0" y="576"/>
                  </a:lnTo>
                </a:path>
              </a:pathLst>
            </a:custGeom>
            <a:noFill/>
            <a:ln w="9525" cap="flat">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7" name="Text Box 253">
              <a:extLst>
                <a:ext uri="{FF2B5EF4-FFF2-40B4-BE49-F238E27FC236}">
                  <a16:creationId xmlns:a16="http://schemas.microsoft.com/office/drawing/2014/main" id="{FCF1588D-B7DC-8252-D65B-DBFA29819D35}"/>
                </a:ext>
              </a:extLst>
            </p:cNvPr>
            <p:cNvSpPr txBox="1">
              <a:spLocks noChangeArrowheads="1"/>
            </p:cNvSpPr>
            <p:nvPr/>
          </p:nvSpPr>
          <p:spPr bwMode="auto">
            <a:xfrm>
              <a:off x="2245" y="3555"/>
              <a:ext cx="150"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S</a:t>
              </a:r>
            </a:p>
          </p:txBody>
        </p:sp>
        <p:sp>
          <p:nvSpPr>
            <p:cNvPr id="358" name="Text Box 254">
              <a:extLst>
                <a:ext uri="{FF2B5EF4-FFF2-40B4-BE49-F238E27FC236}">
                  <a16:creationId xmlns:a16="http://schemas.microsoft.com/office/drawing/2014/main" id="{4A74D2E9-985C-E5BD-CBF4-27A7B8E09477}"/>
                </a:ext>
              </a:extLst>
            </p:cNvPr>
            <p:cNvSpPr txBox="1">
              <a:spLocks noChangeArrowheads="1"/>
            </p:cNvSpPr>
            <p:nvPr/>
          </p:nvSpPr>
          <p:spPr bwMode="auto">
            <a:xfrm>
              <a:off x="2848" y="3547"/>
              <a:ext cx="159"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A</a:t>
              </a:r>
            </a:p>
          </p:txBody>
        </p:sp>
        <p:sp>
          <p:nvSpPr>
            <p:cNvPr id="359" name="Line 255">
              <a:extLst>
                <a:ext uri="{FF2B5EF4-FFF2-40B4-BE49-F238E27FC236}">
                  <a16:creationId xmlns:a16="http://schemas.microsoft.com/office/drawing/2014/main" id="{DB409FF0-39F4-8ECE-7A38-ECEDBD01ABE9}"/>
                </a:ext>
              </a:extLst>
            </p:cNvPr>
            <p:cNvSpPr>
              <a:spLocks noChangeShapeType="1"/>
            </p:cNvSpPr>
            <p:nvPr/>
          </p:nvSpPr>
          <p:spPr bwMode="auto">
            <a:xfrm>
              <a:off x="1333" y="2806"/>
              <a:ext cx="151"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0" name="Line 256">
              <a:extLst>
                <a:ext uri="{FF2B5EF4-FFF2-40B4-BE49-F238E27FC236}">
                  <a16:creationId xmlns:a16="http://schemas.microsoft.com/office/drawing/2014/main" id="{34F062E7-9AA9-44CB-E5DF-C1F95BCF5E5F}"/>
                </a:ext>
              </a:extLst>
            </p:cNvPr>
            <p:cNvSpPr>
              <a:spLocks noChangeShapeType="1"/>
            </p:cNvSpPr>
            <p:nvPr/>
          </p:nvSpPr>
          <p:spPr bwMode="auto">
            <a:xfrm>
              <a:off x="4109" y="2814"/>
              <a:ext cx="151" cy="0"/>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1" name="Text Box 257">
              <a:extLst>
                <a:ext uri="{FF2B5EF4-FFF2-40B4-BE49-F238E27FC236}">
                  <a16:creationId xmlns:a16="http://schemas.microsoft.com/office/drawing/2014/main" id="{BAC4F63B-D760-F5EA-C18D-918667F1C4F3}"/>
                </a:ext>
              </a:extLst>
            </p:cNvPr>
            <p:cNvSpPr txBox="1">
              <a:spLocks noChangeArrowheads="1"/>
            </p:cNvSpPr>
            <p:nvPr/>
          </p:nvSpPr>
          <p:spPr bwMode="auto">
            <a:xfrm>
              <a:off x="1247" y="2675"/>
              <a:ext cx="40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start</a:t>
              </a:r>
            </a:p>
          </p:txBody>
        </p:sp>
        <p:sp>
          <p:nvSpPr>
            <p:cNvPr id="362" name="Text Box 258">
              <a:extLst>
                <a:ext uri="{FF2B5EF4-FFF2-40B4-BE49-F238E27FC236}">
                  <a16:creationId xmlns:a16="http://schemas.microsoft.com/office/drawing/2014/main" id="{87EC8773-BB0E-0205-61E0-2B6238FA9C98}"/>
                </a:ext>
              </a:extLst>
            </p:cNvPr>
            <p:cNvSpPr txBox="1">
              <a:spLocks noChangeArrowheads="1"/>
            </p:cNvSpPr>
            <p:nvPr/>
          </p:nvSpPr>
          <p:spPr bwMode="auto">
            <a:xfrm>
              <a:off x="4060" y="2717"/>
              <a:ext cx="25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end</a:t>
              </a:r>
            </a:p>
          </p:txBody>
        </p:sp>
        <p:sp>
          <p:nvSpPr>
            <p:cNvPr id="363" name="Oval 259">
              <a:extLst>
                <a:ext uri="{FF2B5EF4-FFF2-40B4-BE49-F238E27FC236}">
                  <a16:creationId xmlns:a16="http://schemas.microsoft.com/office/drawing/2014/main" id="{95F27490-1EEF-E016-92D6-3534398C331C}"/>
                </a:ext>
              </a:extLst>
            </p:cNvPr>
            <p:cNvSpPr>
              <a:spLocks noChangeArrowheads="1"/>
            </p:cNvSpPr>
            <p:nvPr/>
          </p:nvSpPr>
          <p:spPr bwMode="auto">
            <a:xfrm>
              <a:off x="4017" y="2780"/>
              <a:ext cx="77" cy="80"/>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64" name="Oval 260">
              <a:extLst>
                <a:ext uri="{FF2B5EF4-FFF2-40B4-BE49-F238E27FC236}">
                  <a16:creationId xmlns:a16="http://schemas.microsoft.com/office/drawing/2014/main" id="{156CD963-621C-1BAE-26FE-33D0F64292A2}"/>
                </a:ext>
              </a:extLst>
            </p:cNvPr>
            <p:cNvSpPr>
              <a:spLocks noChangeArrowheads="1"/>
            </p:cNvSpPr>
            <p:nvPr/>
          </p:nvSpPr>
          <p:spPr bwMode="auto">
            <a:xfrm>
              <a:off x="1478" y="2776"/>
              <a:ext cx="77" cy="80"/>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65" name="Rectangle 261">
              <a:extLst>
                <a:ext uri="{FF2B5EF4-FFF2-40B4-BE49-F238E27FC236}">
                  <a16:creationId xmlns:a16="http://schemas.microsoft.com/office/drawing/2014/main" id="{141C560A-C108-FEDF-BDA8-4C6737D8171F}"/>
                </a:ext>
              </a:extLst>
            </p:cNvPr>
            <p:cNvSpPr>
              <a:spLocks noChangeArrowheads="1"/>
            </p:cNvSpPr>
            <p:nvPr/>
          </p:nvSpPr>
          <p:spPr bwMode="auto">
            <a:xfrm>
              <a:off x="2715" y="2761"/>
              <a:ext cx="215" cy="106"/>
            </a:xfrm>
            <a:prstGeom prst="rect">
              <a:avLst/>
            </a:prstGeom>
            <a:gradFill rotWithShape="1">
              <a:gsLst>
                <a:gs pos="0">
                  <a:schemeClr val="accent1"/>
                </a:gs>
                <a:gs pos="100000">
                  <a:srgbClr val="00CC66"/>
                </a:gs>
              </a:gsLst>
              <a:lin ang="27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I</a:t>
              </a:r>
              <a:endParaRPr kumimoji="1" lang="ko-KR" altLang="en-US" sz="900">
                <a:ea typeface="Gulim" panose="020B0503020000020004" pitchFamily="34" charset="-127"/>
              </a:endParaRPr>
            </a:p>
          </p:txBody>
        </p:sp>
        <p:sp>
          <p:nvSpPr>
            <p:cNvPr id="366" name="Rectangle 262">
              <a:extLst>
                <a:ext uri="{FF2B5EF4-FFF2-40B4-BE49-F238E27FC236}">
                  <a16:creationId xmlns:a16="http://schemas.microsoft.com/office/drawing/2014/main" id="{564F4A98-27D1-4912-4096-40909BD89107}"/>
                </a:ext>
              </a:extLst>
            </p:cNvPr>
            <p:cNvSpPr>
              <a:spLocks noChangeArrowheads="1"/>
            </p:cNvSpPr>
            <p:nvPr/>
          </p:nvSpPr>
          <p:spPr bwMode="auto">
            <a:xfrm>
              <a:off x="3331" y="3115"/>
              <a:ext cx="216" cy="106"/>
            </a:xfrm>
            <a:prstGeom prst="rect">
              <a:avLst/>
            </a:prstGeom>
            <a:gradFill rotWithShape="1">
              <a:gsLst>
                <a:gs pos="0">
                  <a:schemeClr val="accent1"/>
                </a:gs>
                <a:gs pos="100000">
                  <a:srgbClr val="00CC66"/>
                </a:gs>
              </a:gsLst>
              <a:lin ang="27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ill</a:t>
              </a:r>
              <a:endParaRPr kumimoji="1" lang="ko-KR" altLang="en-US" sz="900">
                <a:ea typeface="Gulim" panose="020B0503020000020004" pitchFamily="34" charset="-127"/>
              </a:endParaRPr>
            </a:p>
          </p:txBody>
        </p:sp>
        <p:sp>
          <p:nvSpPr>
            <p:cNvPr id="367" name="Rectangle 263">
              <a:extLst>
                <a:ext uri="{FF2B5EF4-FFF2-40B4-BE49-F238E27FC236}">
                  <a16:creationId xmlns:a16="http://schemas.microsoft.com/office/drawing/2014/main" id="{B1FF235B-DC11-5DAE-F61C-307AC31DED7F}"/>
                </a:ext>
              </a:extLst>
            </p:cNvPr>
            <p:cNvSpPr>
              <a:spLocks noChangeArrowheads="1"/>
            </p:cNvSpPr>
            <p:nvPr/>
          </p:nvSpPr>
          <p:spPr bwMode="auto">
            <a:xfrm>
              <a:off x="3340" y="3498"/>
              <a:ext cx="215" cy="106"/>
            </a:xfrm>
            <a:prstGeom prst="rect">
              <a:avLst/>
            </a:prstGeom>
            <a:gradFill rotWithShape="1">
              <a:gsLst>
                <a:gs pos="0">
                  <a:schemeClr val="accent1"/>
                </a:gs>
                <a:gs pos="100000">
                  <a:srgbClr val="00CC66"/>
                </a:gs>
              </a:gsLst>
              <a:lin ang="27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800">
                  <a:ea typeface="Gulim" panose="020B0503020000020004" pitchFamily="34" charset="-127"/>
                </a:rPr>
                <a:t>SA</a:t>
              </a:r>
              <a:endParaRPr kumimoji="1" lang="ko-KR" altLang="en-US" sz="800">
                <a:ea typeface="Gulim" panose="020B0503020000020004" pitchFamily="34" charset="-127"/>
              </a:endParaRPr>
            </a:p>
          </p:txBody>
        </p:sp>
        <p:sp>
          <p:nvSpPr>
            <p:cNvPr id="368" name="Rectangle 264">
              <a:extLst>
                <a:ext uri="{FF2B5EF4-FFF2-40B4-BE49-F238E27FC236}">
                  <a16:creationId xmlns:a16="http://schemas.microsoft.com/office/drawing/2014/main" id="{8BED6916-A624-98DD-57EB-FC253798E851}"/>
                </a:ext>
              </a:extLst>
            </p:cNvPr>
            <p:cNvSpPr>
              <a:spLocks noChangeArrowheads="1"/>
            </p:cNvSpPr>
            <p:nvPr/>
          </p:nvSpPr>
          <p:spPr bwMode="auto">
            <a:xfrm>
              <a:off x="3965" y="3913"/>
              <a:ext cx="215" cy="106"/>
            </a:xfrm>
            <a:prstGeom prst="rect">
              <a:avLst/>
            </a:prstGeom>
            <a:gradFill rotWithShape="1">
              <a:gsLst>
                <a:gs pos="0">
                  <a:schemeClr val="accent1"/>
                </a:gs>
                <a:gs pos="100000">
                  <a:srgbClr val="00CC66"/>
                </a:gs>
              </a:gsLst>
              <a:lin ang="27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SAM</a:t>
              </a:r>
              <a:endParaRPr kumimoji="1" lang="ko-KR" altLang="en-US" sz="900">
                <a:ea typeface="Gulim" panose="020B0503020000020004" pitchFamily="34" charset="-127"/>
              </a:endParaRPr>
            </a:p>
          </p:txBody>
        </p:sp>
        <p:sp>
          <p:nvSpPr>
            <p:cNvPr id="369" name="Oval 265">
              <a:extLst>
                <a:ext uri="{FF2B5EF4-FFF2-40B4-BE49-F238E27FC236}">
                  <a16:creationId xmlns:a16="http://schemas.microsoft.com/office/drawing/2014/main" id="{EF96AC3E-2335-6666-49AE-D34CB84870AD}"/>
                </a:ext>
              </a:extLst>
            </p:cNvPr>
            <p:cNvSpPr>
              <a:spLocks noChangeArrowheads="1"/>
            </p:cNvSpPr>
            <p:nvPr/>
          </p:nvSpPr>
          <p:spPr bwMode="auto">
            <a:xfrm>
              <a:off x="1247" y="3543"/>
              <a:ext cx="556" cy="233"/>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Between-word</a:t>
              </a:r>
            </a:p>
            <a:p>
              <a:pPr eaLnBrk="1" latinLnBrk="1" hangingPunct="1"/>
              <a:r>
                <a:rPr kumimoji="1" lang="en-US" altLang="ko-KR" sz="900">
                  <a:ea typeface="Gulim" panose="020B0503020000020004" pitchFamily="34" charset="-127"/>
                </a:rPr>
                <a:t>transition</a:t>
              </a:r>
            </a:p>
          </p:txBody>
        </p:sp>
        <p:sp>
          <p:nvSpPr>
            <p:cNvPr id="370" name="Oval 266">
              <a:extLst>
                <a:ext uri="{FF2B5EF4-FFF2-40B4-BE49-F238E27FC236}">
                  <a16:creationId xmlns:a16="http://schemas.microsoft.com/office/drawing/2014/main" id="{2E586D59-57EF-999A-2913-419C7D826AF6}"/>
                </a:ext>
              </a:extLst>
            </p:cNvPr>
            <p:cNvSpPr>
              <a:spLocks noChangeArrowheads="1"/>
            </p:cNvSpPr>
            <p:nvPr/>
          </p:nvSpPr>
          <p:spPr bwMode="auto">
            <a:xfrm>
              <a:off x="2622" y="2483"/>
              <a:ext cx="535" cy="221"/>
            </a:xfrm>
            <a:prstGeom prst="ellipse">
              <a:avLst/>
            </a:prstGeom>
            <a:gradFill rotWithShape="1">
              <a:gsLst>
                <a:gs pos="0">
                  <a:schemeClr val="accent1"/>
                </a:gs>
                <a:gs pos="100000">
                  <a:srgbClr val="00CC66"/>
                </a:gs>
              </a:gsLst>
              <a:lin ang="2700000" scaled="1"/>
            </a:gra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latinLnBrk="1" hangingPunct="1"/>
              <a:r>
                <a:rPr kumimoji="1" lang="en-US" altLang="ko-KR" sz="900">
                  <a:ea typeface="Gulim" panose="020B0503020000020004" pitchFamily="34" charset="-127"/>
                </a:rPr>
                <a:t>Intra-word</a:t>
              </a:r>
            </a:p>
            <a:p>
              <a:pPr eaLnBrk="1" latinLnBrk="1" hangingPunct="1"/>
              <a:r>
                <a:rPr kumimoji="1" lang="en-US" altLang="ko-KR" sz="900">
                  <a:ea typeface="Gulim" panose="020B0503020000020004" pitchFamily="34" charset="-127"/>
                </a:rPr>
                <a:t>transition</a:t>
              </a:r>
            </a:p>
          </p:txBody>
        </p:sp>
        <p:sp>
          <p:nvSpPr>
            <p:cNvPr id="371" name="Line 267">
              <a:extLst>
                <a:ext uri="{FF2B5EF4-FFF2-40B4-BE49-F238E27FC236}">
                  <a16:creationId xmlns:a16="http://schemas.microsoft.com/office/drawing/2014/main" id="{AA040330-D35D-4BFD-C387-AC07ED1B1664}"/>
                </a:ext>
              </a:extLst>
            </p:cNvPr>
            <p:cNvSpPr>
              <a:spLocks noChangeShapeType="1"/>
            </p:cNvSpPr>
            <p:nvPr/>
          </p:nvSpPr>
          <p:spPr bwMode="auto">
            <a:xfrm flipV="1">
              <a:off x="1536" y="3075"/>
              <a:ext cx="90" cy="468"/>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2" name="Line 268">
              <a:extLst>
                <a:ext uri="{FF2B5EF4-FFF2-40B4-BE49-F238E27FC236}">
                  <a16:creationId xmlns:a16="http://schemas.microsoft.com/office/drawing/2014/main" id="{8EE947C6-DB73-8B72-85EF-A6BC78ACD499}"/>
                </a:ext>
              </a:extLst>
            </p:cNvPr>
            <p:cNvSpPr>
              <a:spLocks noChangeShapeType="1"/>
            </p:cNvSpPr>
            <p:nvPr/>
          </p:nvSpPr>
          <p:spPr bwMode="auto">
            <a:xfrm flipH="1">
              <a:off x="2592" y="2624"/>
              <a:ext cx="39" cy="10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3" name="Rectangle 269">
              <a:extLst>
                <a:ext uri="{FF2B5EF4-FFF2-40B4-BE49-F238E27FC236}">
                  <a16:creationId xmlns:a16="http://schemas.microsoft.com/office/drawing/2014/main" id="{0B784B9B-E29D-884E-BA58-2BE247497022}"/>
                </a:ext>
              </a:extLst>
            </p:cNvPr>
            <p:cNvSpPr>
              <a:spLocks noChangeArrowheads="1"/>
            </p:cNvSpPr>
            <p:nvPr/>
          </p:nvSpPr>
          <p:spPr bwMode="auto">
            <a:xfrm>
              <a:off x="1156" y="2383"/>
              <a:ext cx="3176" cy="1727"/>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grpSp>
        <p:nvGrpSpPr>
          <p:cNvPr id="374" name="Group 270">
            <a:extLst>
              <a:ext uri="{FF2B5EF4-FFF2-40B4-BE49-F238E27FC236}">
                <a16:creationId xmlns:a16="http://schemas.microsoft.com/office/drawing/2014/main" id="{61600DC2-AD0C-BE3C-5C24-0428CC5C9706}"/>
              </a:ext>
            </a:extLst>
          </p:cNvPr>
          <p:cNvGrpSpPr>
            <a:grpSpLocks/>
          </p:cNvGrpSpPr>
          <p:nvPr/>
        </p:nvGrpSpPr>
        <p:grpSpPr bwMode="auto">
          <a:xfrm>
            <a:off x="6388782" y="5260973"/>
            <a:ext cx="288925" cy="212725"/>
            <a:chOff x="612" y="2750"/>
            <a:chExt cx="318" cy="226"/>
          </a:xfrm>
        </p:grpSpPr>
        <p:sp>
          <p:nvSpPr>
            <p:cNvPr id="375" name="Rectangle 271">
              <a:extLst>
                <a:ext uri="{FF2B5EF4-FFF2-40B4-BE49-F238E27FC236}">
                  <a16:creationId xmlns:a16="http://schemas.microsoft.com/office/drawing/2014/main" id="{A4BCA31C-3B48-B83E-17AA-32F3BB5026A7}"/>
                </a:ext>
              </a:extLst>
            </p:cNvPr>
            <p:cNvSpPr>
              <a:spLocks noChangeArrowheads="1"/>
            </p:cNvSpPr>
            <p:nvPr/>
          </p:nvSpPr>
          <p:spPr bwMode="auto">
            <a:xfrm>
              <a:off x="612" y="2750"/>
              <a:ext cx="318" cy="90"/>
            </a:xfrm>
            <a:prstGeom prst="rect">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sp>
          <p:nvSpPr>
            <p:cNvPr id="376" name="Rectangle 272">
              <a:extLst>
                <a:ext uri="{FF2B5EF4-FFF2-40B4-BE49-F238E27FC236}">
                  <a16:creationId xmlns:a16="http://schemas.microsoft.com/office/drawing/2014/main" id="{1C33A1CE-B6B2-F451-F8FC-D6C6BE61061D}"/>
                </a:ext>
              </a:extLst>
            </p:cNvPr>
            <p:cNvSpPr>
              <a:spLocks noChangeArrowheads="1"/>
            </p:cNvSpPr>
            <p:nvPr/>
          </p:nvSpPr>
          <p:spPr bwMode="auto">
            <a:xfrm>
              <a:off x="612" y="2886"/>
              <a:ext cx="318" cy="90"/>
            </a:xfrm>
            <a:prstGeom prst="rect">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en-US" altLang="zh-CN"/>
            </a:p>
          </p:txBody>
        </p:sp>
      </p:grpSp>
      <p:sp>
        <p:nvSpPr>
          <p:cNvPr id="643" name="Text Box 130">
            <a:extLst>
              <a:ext uri="{FF2B5EF4-FFF2-40B4-BE49-F238E27FC236}">
                <a16:creationId xmlns:a16="http://schemas.microsoft.com/office/drawing/2014/main" id="{2C0F6A4B-1EDD-9ACD-FC26-9B9329C6FDC1}"/>
              </a:ext>
            </a:extLst>
          </p:cNvPr>
          <p:cNvSpPr txBox="1">
            <a:spLocks noChangeArrowheads="1"/>
          </p:cNvSpPr>
          <p:nvPr/>
        </p:nvSpPr>
        <p:spPr bwMode="auto">
          <a:xfrm>
            <a:off x="-20637" y="4133925"/>
            <a:ext cx="16132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i="1" dirty="0">
                <a:ea typeface="Gulim" panose="020B0503020000020004" pitchFamily="34" charset="-127"/>
              </a:rPr>
              <a:t>Acoustic Model</a:t>
            </a:r>
          </a:p>
        </p:txBody>
      </p:sp>
      <p:sp>
        <p:nvSpPr>
          <p:cNvPr id="644" name="Text Box 131">
            <a:extLst>
              <a:ext uri="{FF2B5EF4-FFF2-40B4-BE49-F238E27FC236}">
                <a16:creationId xmlns:a16="http://schemas.microsoft.com/office/drawing/2014/main" id="{C88A237A-1C71-DDE1-3B0D-36EEF11CCC3A}"/>
              </a:ext>
            </a:extLst>
          </p:cNvPr>
          <p:cNvSpPr txBox="1">
            <a:spLocks noChangeArrowheads="1"/>
          </p:cNvSpPr>
          <p:nvPr/>
        </p:nvSpPr>
        <p:spPr bwMode="auto">
          <a:xfrm>
            <a:off x="1477870" y="4133925"/>
            <a:ext cx="291913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i="1" dirty="0">
                <a:ea typeface="Gulim" panose="020B0503020000020004" pitchFamily="34" charset="-127"/>
              </a:rPr>
              <a:t>Pronunciation/Lexicon Model</a:t>
            </a:r>
          </a:p>
        </p:txBody>
      </p:sp>
      <p:sp>
        <p:nvSpPr>
          <p:cNvPr id="645" name="Text Box 132">
            <a:extLst>
              <a:ext uri="{FF2B5EF4-FFF2-40B4-BE49-F238E27FC236}">
                <a16:creationId xmlns:a16="http://schemas.microsoft.com/office/drawing/2014/main" id="{840254DF-68AF-1696-D9C6-E815E1B88EE7}"/>
              </a:ext>
            </a:extLst>
          </p:cNvPr>
          <p:cNvSpPr txBox="1">
            <a:spLocks noChangeArrowheads="1"/>
          </p:cNvSpPr>
          <p:nvPr/>
        </p:nvSpPr>
        <p:spPr bwMode="auto">
          <a:xfrm>
            <a:off x="4577808" y="4133925"/>
            <a:ext cx="17556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ko-KR" i="1" dirty="0">
                <a:ea typeface="Gulim" panose="020B0503020000020004" pitchFamily="34" charset="-127"/>
              </a:rPr>
              <a:t>Language Model</a:t>
            </a:r>
          </a:p>
        </p:txBody>
      </p:sp>
    </p:spTree>
    <p:extLst>
      <p:ext uri="{BB962C8B-B14F-4D97-AF65-F5344CB8AC3E}">
        <p14:creationId xmlns:p14="http://schemas.microsoft.com/office/powerpoint/2010/main" val="130702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NNspeech">
            <a:extLst>
              <a:ext uri="{FF2B5EF4-FFF2-40B4-BE49-F238E27FC236}">
                <a16:creationId xmlns:a16="http://schemas.microsoft.com/office/drawing/2014/main" id="{49FC3F7B-D2C2-A2E2-56A9-9D4158AB12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 t="3137" r="966" b="5145"/>
          <a:stretch/>
        </p:blipFill>
        <p:spPr bwMode="auto">
          <a:xfrm>
            <a:off x="3898831" y="3893804"/>
            <a:ext cx="3133943" cy="2967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ASR: Architecture – DNN-HMM </a:t>
            </a:r>
            <a:br>
              <a:rPr lang="en-US" sz="3600" dirty="0"/>
            </a:br>
            <a:endParaRPr lang="en-US" sz="2800" dirty="0">
              <a:solidFill>
                <a:srgbClr val="404040"/>
              </a:solidFill>
              <a:latin typeface="Calibri Ligh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4"/>
                <a:stretch>
                  <a:fillRect/>
                </a:stretch>
              </a:blipFill>
            </p:spPr>
            <p:txBody>
              <a:bodyPr/>
              <a:lstStyle/>
              <a:p>
                <a:r>
                  <a:rPr lang="en-US">
                    <a:noFill/>
                  </a:rPr>
                  <a:t> </a:t>
                </a:r>
              </a:p>
            </p:txBody>
          </p:sp>
        </mc:Fallback>
      </mc:AlternateContent>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4" y="254007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339122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3391224"/>
                <a:ext cx="389850" cy="369332"/>
              </a:xfrm>
              <a:prstGeom prst="rect">
                <a:avLst/>
              </a:prstGeom>
              <a:blipFill>
                <a:blip r:embed="rId6"/>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1698855"/>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1698855"/>
            <a:ext cx="1475763"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p:sp>
        <p:nvSpPr>
          <p:cNvPr id="56" name="Rectangle 55">
            <a:extLst>
              <a:ext uri="{FF2B5EF4-FFF2-40B4-BE49-F238E27FC236}">
                <a16:creationId xmlns:a16="http://schemas.microsoft.com/office/drawing/2014/main" id="{39001BFC-A2C5-B4D7-A2EA-EB75A7E4DECC}"/>
              </a:ext>
            </a:extLst>
          </p:cNvPr>
          <p:cNvSpPr/>
          <p:nvPr/>
        </p:nvSpPr>
        <p:spPr>
          <a:xfrm>
            <a:off x="5600030" y="1699026"/>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2049656"/>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2049656"/>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2077929"/>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356833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356833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277564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27715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3391224"/>
                <a:ext cx="40588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1316519"/>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1316519"/>
                <a:ext cx="9711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115936" y="1316519"/>
                <a:ext cx="1652375"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a14:m>
                <a:r>
                  <a:rPr lang="en-US" dirty="0"/>
                  <a:t>: </a:t>
                </a:r>
                <a:r>
                  <a:rPr lang="en-US" sz="2400" b="1" dirty="0"/>
                  <a:t>DNN</a:t>
                </a:r>
                <a:endParaRPr lang="en-US" b="1"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115936" y="1316519"/>
                <a:ext cx="1652375" cy="461665"/>
              </a:xfrm>
              <a:prstGeom prst="rect">
                <a:avLst/>
              </a:prstGeom>
              <a:blipFill>
                <a:blip r:embed="rId9"/>
                <a:stretch>
                  <a:fillRect t="-9211" r="-6273"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554050" y="1329523"/>
                <a:ext cx="1708481"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a14:m>
                <a:r>
                  <a:rPr lang="en-US" dirty="0"/>
                  <a:t>: </a:t>
                </a:r>
                <a:r>
                  <a:rPr lang="en-US" sz="2400" b="1" dirty="0"/>
                  <a:t>HMM</a:t>
                </a:r>
                <a:endParaRPr lang="en-US" b="1"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554050" y="1329523"/>
                <a:ext cx="1708481" cy="461665"/>
              </a:xfrm>
              <a:prstGeom prst="rect">
                <a:avLst/>
              </a:prstGeom>
              <a:blipFill>
                <a:blip r:embed="rId10"/>
                <a:stretch>
                  <a:fillRect t="-9211" r="-6071" b="-30263"/>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37005" y="248466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3391224"/>
                <a:ext cx="405880" cy="369332"/>
              </a:xfrm>
              <a:prstGeom prst="rect">
                <a:avLst/>
              </a:prstGeom>
              <a:blipFill>
                <a:blip r:embed="rId12"/>
                <a:stretch>
                  <a:fillRect b="-11475"/>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356833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259486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48973" y="1315063"/>
                <a:ext cx="100796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48973" y="1315063"/>
                <a:ext cx="10079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39475" y="1315063"/>
                <a:ext cx="80586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39475" y="1315063"/>
                <a:ext cx="805862" cy="369332"/>
              </a:xfrm>
              <a:prstGeom prst="rect">
                <a:avLst/>
              </a:prstGeom>
              <a:blipFill>
                <a:blip r:embed="rId1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339122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3391224"/>
                <a:ext cx="367408" cy="369332"/>
              </a:xfrm>
              <a:prstGeom prst="rect">
                <a:avLst/>
              </a:prstGeom>
              <a:blipFill>
                <a:blip r:embed="rId15"/>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356833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339122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3391224"/>
                <a:ext cx="465191" cy="369332"/>
              </a:xfrm>
              <a:prstGeom prst="rect">
                <a:avLst/>
              </a:prstGeom>
              <a:blipFill>
                <a:blip r:embed="rId16"/>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356833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356833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6CBB742-8AC2-2BC2-37AE-D3B443040E2F}"/>
                  </a:ext>
                </a:extLst>
              </p:cNvPr>
              <p:cNvSpPr>
                <a:spLocks noGrp="1"/>
              </p:cNvSpPr>
              <p:nvPr/>
            </p:nvSpPr>
            <p:spPr>
              <a:xfrm>
                <a:off x="9621" y="3912805"/>
                <a:ext cx="4370473" cy="2947099"/>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i="1" u="sng" dirty="0">
                    <a:solidFill>
                      <a:srgbClr val="305142"/>
                    </a:solidFill>
                  </a:rPr>
                  <a:t>FC DNNs with HMM State alignments</a:t>
                </a:r>
              </a:p>
              <a:p>
                <a:pPr lvl="1"/>
                <a:r>
                  <a:rPr lang="en-US" sz="1600" dirty="0">
                    <a:solidFill>
                      <a:srgbClr val="305142"/>
                    </a:solidFill>
                  </a:rPr>
                  <a:t>Tied-state of context-dependent HMMs</a:t>
                </a:r>
              </a:p>
              <a:p>
                <a:pPr lvl="1"/>
                <a:r>
                  <a:rPr lang="en-US" sz="1600" dirty="0">
                    <a:solidFill>
                      <a:srgbClr val="305142"/>
                    </a:solidFill>
                  </a:rPr>
                  <a:t>Mapping between acoustic features and states</a:t>
                </a:r>
              </a:p>
              <a:p>
                <a:r>
                  <a:rPr lang="en-US" sz="1800" dirty="0">
                    <a:solidFill>
                      <a:srgbClr val="305142"/>
                    </a:solidFill>
                  </a:rPr>
                  <a:t>Classify acoustic features for state labels</a:t>
                </a:r>
              </a:p>
              <a:p>
                <a:r>
                  <a:rPr lang="en-US" sz="1800" dirty="0" err="1">
                    <a:solidFill>
                      <a:srgbClr val="305142"/>
                    </a:solidFill>
                  </a:rPr>
                  <a:t>Softmax</a:t>
                </a:r>
                <a:r>
                  <a:rPr lang="en-US" sz="1800" dirty="0">
                    <a:solidFill>
                      <a:srgbClr val="305142"/>
                    </a:solidFill>
                  </a:rPr>
                  <a:t> as a posterior </a:t>
                </a:r>
                <a14:m>
                  <m:oMath xmlns:m="http://schemas.openxmlformats.org/officeDocument/2006/math">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i="1" dirty="0">
                            <a:solidFill>
                              <a:srgbClr val="305142"/>
                            </a:solidFill>
                            <a:latin typeface="Cambria Math" panose="02040503050406030204" pitchFamily="18" charset="0"/>
                          </a:rPr>
                          <m:t>𝑠𝑡𝑎𝑡𝑒</m:t>
                        </m:r>
                      </m:e>
                      <m:e>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𝒐</m:t>
                            </m:r>
                          </m:e>
                          <m:sub>
                            <m:r>
                              <a:rPr lang="en-US" sz="1800" i="1">
                                <a:solidFill>
                                  <a:srgbClr val="305142"/>
                                </a:solidFill>
                                <a:latin typeface="Cambria Math" panose="02040503050406030204" pitchFamily="18" charset="0"/>
                              </a:rPr>
                              <m:t>𝑡</m:t>
                            </m:r>
                          </m:sub>
                        </m:sSub>
                      </m:e>
                    </m:d>
                    <m:r>
                      <a:rPr lang="en-US" sz="1800" i="1" dirty="0">
                        <a:solidFill>
                          <a:srgbClr val="305142"/>
                        </a:solidFill>
                        <a:latin typeface="Cambria Math" panose="02040503050406030204" pitchFamily="18" charset="0"/>
                      </a:rPr>
                      <m:t>=</m:t>
                    </m:r>
                    <m:r>
                      <a:rPr lang="en-US" sz="1800" i="1">
                        <a:solidFill>
                          <a:srgbClr val="305142"/>
                        </a:solidFill>
                        <a:latin typeface="Cambria Math" panose="02040503050406030204" pitchFamily="18" charset="0"/>
                      </a:rPr>
                      <m:t>𝑃</m:t>
                    </m:r>
                    <m:d>
                      <m:dPr>
                        <m:ctrlPr>
                          <a:rPr lang="en-US" sz="1800" i="1">
                            <a:solidFill>
                              <a:srgbClr val="305142"/>
                            </a:solidFill>
                            <a:latin typeface="Cambria Math" panose="02040503050406030204" pitchFamily="18" charset="0"/>
                          </a:rPr>
                        </m:ctrlPr>
                      </m:dPr>
                      <m:e>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𝒒</m:t>
                            </m:r>
                          </m:e>
                          <m:sub>
                            <m:r>
                              <a:rPr lang="en-US" sz="1800" i="1">
                                <a:solidFill>
                                  <a:srgbClr val="305142"/>
                                </a:solidFill>
                                <a:latin typeface="Cambria Math" panose="02040503050406030204" pitchFamily="18" charset="0"/>
                              </a:rPr>
                              <m:t>𝑡</m:t>
                            </m:r>
                          </m:sub>
                        </m:sSub>
                      </m:e>
                      <m:e>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𝒐</m:t>
                            </m:r>
                          </m:e>
                          <m:sub>
                            <m:r>
                              <a:rPr lang="en-US" sz="1800" i="1">
                                <a:solidFill>
                                  <a:srgbClr val="305142"/>
                                </a:solidFill>
                                <a:latin typeface="Cambria Math" panose="02040503050406030204" pitchFamily="18" charset="0"/>
                              </a:rPr>
                              <m:t>𝑡</m:t>
                            </m:r>
                          </m:sub>
                        </m:sSub>
                      </m:e>
                    </m:d>
                  </m:oMath>
                </a14:m>
                <a:endParaRPr lang="en-US" sz="1800" dirty="0">
                  <a:solidFill>
                    <a:srgbClr val="305142"/>
                  </a:solidFill>
                </a:endParaRPr>
              </a:p>
              <a:p>
                <a:r>
                  <a:rPr lang="en-US" sz="1800" dirty="0">
                    <a:solidFill>
                      <a:srgbClr val="305142"/>
                    </a:solidFill>
                  </a:rPr>
                  <a:t>Work as output probability in HMM</a:t>
                </a:r>
              </a:p>
              <a:p>
                <a:pPr marL="0" indent="0">
                  <a:buNone/>
                </a:pPr>
                <a14:m>
                  <m:oMathPara xmlns:m="http://schemas.openxmlformats.org/officeDocument/2006/math">
                    <m:oMathParaPr>
                      <m:jc m:val="centerGroup"/>
                    </m:oMathParaPr>
                    <m:oMath xmlns:m="http://schemas.openxmlformats.org/officeDocument/2006/math">
                      <m:sSub>
                        <m:sSubPr>
                          <m:ctrlPr>
                            <a:rPr lang="en-US" sz="1800" i="1">
                              <a:solidFill>
                                <a:srgbClr val="305142"/>
                              </a:solidFill>
                              <a:latin typeface="Cambria Math" panose="02040503050406030204" pitchFamily="18" charset="0"/>
                            </a:rPr>
                          </m:ctrlPr>
                        </m:sSubPr>
                        <m:e>
                          <m:r>
                            <a:rPr lang="en-US" sz="1800" i="1">
                              <a:solidFill>
                                <a:srgbClr val="305142"/>
                              </a:solidFill>
                              <a:latin typeface="Cambria Math" panose="02040503050406030204" pitchFamily="18" charset="0"/>
                            </a:rPr>
                            <m:t>𝑏</m:t>
                          </m:r>
                        </m:e>
                        <m:sub>
                          <m:r>
                            <a:rPr lang="en-US" sz="1800" b="1" i="1">
                              <a:solidFill>
                                <a:srgbClr val="305142"/>
                              </a:solidFill>
                              <a:latin typeface="Cambria Math" panose="02040503050406030204" pitchFamily="18" charset="0"/>
                            </a:rPr>
                            <m:t>𝒒</m:t>
                          </m:r>
                        </m:sub>
                      </m:sSub>
                      <m:d>
                        <m:dPr>
                          <m:ctrlPr>
                            <a:rPr lang="en-US" sz="1800" i="1">
                              <a:solidFill>
                                <a:srgbClr val="305142"/>
                              </a:solidFill>
                              <a:latin typeface="Cambria Math" panose="02040503050406030204" pitchFamily="18" charset="0"/>
                            </a:rPr>
                          </m:ctrlPr>
                        </m:dPr>
                        <m:e>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𝒐</m:t>
                              </m:r>
                            </m:e>
                            <m:sub>
                              <m:r>
                                <a:rPr lang="en-US" sz="1800" i="1">
                                  <a:solidFill>
                                    <a:srgbClr val="305142"/>
                                  </a:solidFill>
                                  <a:latin typeface="Cambria Math" panose="02040503050406030204" pitchFamily="18" charset="0"/>
                                </a:rPr>
                                <m:t>𝑡</m:t>
                              </m:r>
                            </m:sub>
                          </m:sSub>
                        </m:e>
                      </m:d>
                      <m:r>
                        <a:rPr lang="en-US" sz="1800" i="1">
                          <a:solidFill>
                            <a:srgbClr val="305142"/>
                          </a:solidFill>
                          <a:latin typeface="Cambria Math" panose="02040503050406030204" pitchFamily="18" charset="0"/>
                        </a:rPr>
                        <m:t>=</m:t>
                      </m:r>
                      <m:r>
                        <a:rPr lang="en-US" sz="1800" i="1">
                          <a:solidFill>
                            <a:srgbClr val="305142"/>
                          </a:solidFill>
                          <a:latin typeface="Cambria Math" panose="02040503050406030204" pitchFamily="18" charset="0"/>
                        </a:rPr>
                        <m:t>𝑏</m:t>
                      </m:r>
                      <m:d>
                        <m:dPr>
                          <m:ctrlPr>
                            <a:rPr lang="en-US" sz="1800" i="1">
                              <a:solidFill>
                                <a:srgbClr val="305142"/>
                              </a:solidFill>
                              <a:latin typeface="Cambria Math" panose="02040503050406030204" pitchFamily="18" charset="0"/>
                            </a:rPr>
                          </m:ctrlPr>
                        </m:dPr>
                        <m:e>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𝒐</m:t>
                              </m:r>
                            </m:e>
                            <m:sub>
                              <m:r>
                                <a:rPr lang="en-US" sz="1800" i="1">
                                  <a:solidFill>
                                    <a:srgbClr val="305142"/>
                                  </a:solidFill>
                                  <a:latin typeface="Cambria Math" panose="02040503050406030204" pitchFamily="18" charset="0"/>
                                </a:rPr>
                                <m:t>𝑡</m:t>
                              </m:r>
                            </m:sub>
                          </m:sSub>
                        </m:e>
                        <m:e>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𝒒</m:t>
                              </m:r>
                            </m:e>
                            <m:sub>
                              <m:r>
                                <a:rPr lang="en-US" sz="1800" i="1">
                                  <a:solidFill>
                                    <a:srgbClr val="305142"/>
                                  </a:solidFill>
                                  <a:latin typeface="Cambria Math" panose="02040503050406030204" pitchFamily="18" charset="0"/>
                                </a:rPr>
                                <m:t>𝑡</m:t>
                              </m:r>
                            </m:sub>
                          </m:sSub>
                        </m:e>
                      </m:d>
                      <m:r>
                        <a:rPr lang="en-US" sz="1800" i="1">
                          <a:solidFill>
                            <a:srgbClr val="305142"/>
                          </a:solidFill>
                          <a:latin typeface="Cambria Math" panose="02040503050406030204" pitchFamily="18" charset="0"/>
                        </a:rPr>
                        <m:t>=</m:t>
                      </m:r>
                      <m:f>
                        <m:fPr>
                          <m:ctrlPr>
                            <a:rPr lang="en-US" sz="1800" i="1">
                              <a:solidFill>
                                <a:srgbClr val="305142"/>
                              </a:solidFill>
                              <a:latin typeface="Cambria Math" panose="02040503050406030204" pitchFamily="18" charset="0"/>
                            </a:rPr>
                          </m:ctrlPr>
                        </m:fPr>
                        <m:num>
                          <m:r>
                            <a:rPr lang="en-US" sz="1800" i="1">
                              <a:solidFill>
                                <a:srgbClr val="305142"/>
                              </a:solidFill>
                              <a:latin typeface="Cambria Math" panose="02040503050406030204" pitchFamily="18" charset="0"/>
                            </a:rPr>
                            <m:t>𝑃</m:t>
                          </m:r>
                          <m:d>
                            <m:dPr>
                              <m:ctrlPr>
                                <a:rPr lang="en-US" sz="1800" i="1">
                                  <a:solidFill>
                                    <a:srgbClr val="305142"/>
                                  </a:solidFill>
                                  <a:latin typeface="Cambria Math" panose="02040503050406030204" pitchFamily="18" charset="0"/>
                                </a:rPr>
                              </m:ctrlPr>
                            </m:dPr>
                            <m:e>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𝒒</m:t>
                                  </m:r>
                                </m:e>
                                <m:sub>
                                  <m:r>
                                    <a:rPr lang="en-US" sz="1800" i="1">
                                      <a:solidFill>
                                        <a:srgbClr val="305142"/>
                                      </a:solidFill>
                                      <a:latin typeface="Cambria Math" panose="02040503050406030204" pitchFamily="18" charset="0"/>
                                    </a:rPr>
                                    <m:t>𝑡</m:t>
                                  </m:r>
                                </m:sub>
                              </m:sSub>
                            </m:e>
                            <m:e>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𝒐</m:t>
                                  </m:r>
                                </m:e>
                                <m:sub>
                                  <m:r>
                                    <a:rPr lang="en-US" sz="1800" i="1">
                                      <a:solidFill>
                                        <a:srgbClr val="305142"/>
                                      </a:solidFill>
                                      <a:latin typeface="Cambria Math" panose="02040503050406030204" pitchFamily="18" charset="0"/>
                                    </a:rPr>
                                    <m:t>𝑡</m:t>
                                  </m:r>
                                </m:sub>
                              </m:sSub>
                            </m:e>
                          </m:d>
                          <m:r>
                            <a:rPr lang="en-US" sz="1800" i="1">
                              <a:solidFill>
                                <a:srgbClr val="305142"/>
                              </a:solidFill>
                              <a:latin typeface="Cambria Math" panose="02040503050406030204" pitchFamily="18" charset="0"/>
                            </a:rPr>
                            <m:t>𝑃</m:t>
                          </m:r>
                          <m:r>
                            <a:rPr lang="en-US" sz="1800" i="1">
                              <a:solidFill>
                                <a:srgbClr val="305142"/>
                              </a:solidFill>
                              <a:latin typeface="Cambria Math" panose="02040503050406030204" pitchFamily="18" charset="0"/>
                            </a:rPr>
                            <m:t>(</m:t>
                          </m:r>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𝒐</m:t>
                              </m:r>
                            </m:e>
                            <m:sub>
                              <m:r>
                                <a:rPr lang="en-US" sz="1800" i="1">
                                  <a:solidFill>
                                    <a:srgbClr val="305142"/>
                                  </a:solidFill>
                                  <a:latin typeface="Cambria Math" panose="02040503050406030204" pitchFamily="18" charset="0"/>
                                </a:rPr>
                                <m:t>𝑡</m:t>
                              </m:r>
                            </m:sub>
                          </m:sSub>
                          <m:r>
                            <a:rPr lang="en-US" sz="1800" i="1">
                              <a:solidFill>
                                <a:srgbClr val="305142"/>
                              </a:solidFill>
                              <a:latin typeface="Cambria Math" panose="02040503050406030204" pitchFamily="18" charset="0"/>
                            </a:rPr>
                            <m:t>)</m:t>
                          </m:r>
                        </m:num>
                        <m:den>
                          <m:r>
                            <a:rPr lang="en-US" sz="1800" i="1">
                              <a:solidFill>
                                <a:srgbClr val="305142"/>
                              </a:solidFill>
                              <a:latin typeface="Cambria Math" panose="02040503050406030204" pitchFamily="18" charset="0"/>
                            </a:rPr>
                            <m:t>𝑃</m:t>
                          </m:r>
                          <m:r>
                            <a:rPr lang="en-US" sz="1800" i="1">
                              <a:solidFill>
                                <a:srgbClr val="305142"/>
                              </a:solidFill>
                              <a:latin typeface="Cambria Math" panose="02040503050406030204" pitchFamily="18" charset="0"/>
                            </a:rPr>
                            <m:t>(</m:t>
                          </m:r>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𝒒</m:t>
                              </m:r>
                            </m:e>
                            <m:sub>
                              <m:r>
                                <a:rPr lang="en-US" sz="1800" i="1">
                                  <a:solidFill>
                                    <a:srgbClr val="305142"/>
                                  </a:solidFill>
                                  <a:latin typeface="Cambria Math" panose="02040503050406030204" pitchFamily="18" charset="0"/>
                                </a:rPr>
                                <m:t>𝑡</m:t>
                              </m:r>
                            </m:sub>
                          </m:sSub>
                          <m:r>
                            <a:rPr lang="en-US" sz="1800" i="1">
                              <a:solidFill>
                                <a:srgbClr val="305142"/>
                              </a:solidFill>
                              <a:latin typeface="Cambria Math" panose="02040503050406030204" pitchFamily="18" charset="0"/>
                            </a:rPr>
                            <m:t>)</m:t>
                          </m:r>
                        </m:den>
                      </m:f>
                    </m:oMath>
                  </m:oMathPara>
                </a14:m>
                <a:endParaRPr lang="en-US" sz="1800" dirty="0">
                  <a:solidFill>
                    <a:srgbClr val="305142"/>
                  </a:solidFill>
                </a:endParaRPr>
              </a:p>
              <a:p>
                <a:pPr marL="0" indent="0">
                  <a:buNone/>
                </a:pPr>
                <a:r>
                  <a:rPr lang="en-US" sz="1800" dirty="0">
                    <a:solidFill>
                      <a:srgbClr val="305142"/>
                    </a:solidFill>
                  </a:rPr>
                  <a:t>     where </a:t>
                </a:r>
                <a14:m>
                  <m:oMath xmlns:m="http://schemas.openxmlformats.org/officeDocument/2006/math">
                    <m:r>
                      <a:rPr lang="en-US" sz="1800" i="1">
                        <a:solidFill>
                          <a:srgbClr val="305142"/>
                        </a:solidFill>
                        <a:latin typeface="Cambria Math" panose="02040503050406030204" pitchFamily="18" charset="0"/>
                      </a:rPr>
                      <m:t>𝑃</m:t>
                    </m:r>
                    <m:r>
                      <a:rPr lang="en-US" sz="1800" i="1">
                        <a:solidFill>
                          <a:srgbClr val="305142"/>
                        </a:solidFill>
                        <a:latin typeface="Cambria Math" panose="02040503050406030204" pitchFamily="18" charset="0"/>
                      </a:rPr>
                      <m:t>(</m:t>
                    </m:r>
                    <m:sSub>
                      <m:sSubPr>
                        <m:ctrlPr>
                          <a:rPr lang="en-US" sz="1800" i="1">
                            <a:solidFill>
                              <a:srgbClr val="305142"/>
                            </a:solidFill>
                            <a:latin typeface="Cambria Math" panose="02040503050406030204" pitchFamily="18" charset="0"/>
                          </a:rPr>
                        </m:ctrlPr>
                      </m:sSubPr>
                      <m:e>
                        <m:r>
                          <a:rPr lang="en-US" sz="1800" b="1" i="1">
                            <a:solidFill>
                              <a:srgbClr val="305142"/>
                            </a:solidFill>
                            <a:latin typeface="Cambria Math" panose="02040503050406030204" pitchFamily="18" charset="0"/>
                          </a:rPr>
                          <m:t>𝒒</m:t>
                        </m:r>
                      </m:e>
                      <m:sub>
                        <m:r>
                          <a:rPr lang="en-US" sz="1800" i="1">
                            <a:solidFill>
                              <a:srgbClr val="305142"/>
                            </a:solidFill>
                            <a:latin typeface="Cambria Math" panose="02040503050406030204" pitchFamily="18" charset="0"/>
                          </a:rPr>
                          <m:t>𝑡</m:t>
                        </m:r>
                      </m:sub>
                    </m:sSub>
                    <m:r>
                      <a:rPr lang="en-US" sz="1800" i="1">
                        <a:solidFill>
                          <a:srgbClr val="305142"/>
                        </a:solidFill>
                        <a:latin typeface="Cambria Math" panose="02040503050406030204" pitchFamily="18" charset="0"/>
                      </a:rPr>
                      <m:t>)</m:t>
                    </m:r>
                  </m:oMath>
                </a14:m>
                <a:r>
                  <a:rPr lang="en-US" sz="1800" dirty="0">
                    <a:solidFill>
                      <a:srgbClr val="305142"/>
                    </a:solidFill>
                  </a:rPr>
                  <a:t> is the prior probability for states</a:t>
                </a:r>
              </a:p>
              <a:p>
                <a:pPr marL="0" indent="0">
                  <a:buNone/>
                </a:pPr>
                <a:endParaRPr lang="en-US" sz="1800" dirty="0">
                  <a:solidFill>
                    <a:srgbClr val="305142"/>
                  </a:solidFill>
                </a:endParaRPr>
              </a:p>
              <a:p>
                <a:endParaRPr lang="en-US" sz="1800" dirty="0">
                  <a:solidFill>
                    <a:srgbClr val="305142"/>
                  </a:solidFill>
                </a:endParaRPr>
              </a:p>
              <a:p>
                <a:endParaRPr lang="en-US" sz="1800" dirty="0">
                  <a:solidFill>
                    <a:srgbClr val="305142"/>
                  </a:solidFill>
                </a:endParaRPr>
              </a:p>
              <a:p>
                <a:endParaRPr lang="en-US" sz="1800" dirty="0">
                  <a:solidFill>
                    <a:srgbClr val="305142"/>
                  </a:solidFill>
                </a:endParaRPr>
              </a:p>
            </p:txBody>
          </p:sp>
        </mc:Choice>
        <mc:Fallback xmlns="">
          <p:sp>
            <p:nvSpPr>
              <p:cNvPr id="4" name="Content Placeholder 2">
                <a:extLst>
                  <a:ext uri="{FF2B5EF4-FFF2-40B4-BE49-F238E27FC236}">
                    <a16:creationId xmlns:a16="http://schemas.microsoft.com/office/drawing/2014/main" id="{56CBB742-8AC2-2BC2-37AE-D3B443040E2F}"/>
                  </a:ext>
                </a:extLst>
              </p:cNvPr>
              <p:cNvSpPr>
                <a:spLocks noGrp="1" noRot="1" noChangeAspect="1" noMove="1" noResize="1" noEditPoints="1" noAdjustHandles="1" noChangeArrowheads="1" noChangeShapeType="1" noTextEdit="1"/>
              </p:cNvSpPr>
              <p:nvPr/>
            </p:nvSpPr>
            <p:spPr>
              <a:xfrm>
                <a:off x="9621" y="3912805"/>
                <a:ext cx="4370473" cy="2947099"/>
              </a:xfrm>
              <a:prstGeom prst="rect">
                <a:avLst/>
              </a:prstGeom>
              <a:blipFill>
                <a:blip r:embed="rId17"/>
                <a:stretch>
                  <a:fillRect l="-558" t="-1863"/>
                </a:stretch>
              </a:blipFill>
            </p:spPr>
            <p:txBody>
              <a:bodyPr/>
              <a:lstStyle/>
              <a:p>
                <a:r>
                  <a:rPr lang="en-US">
                    <a:noFill/>
                  </a:rPr>
                  <a:t> </a:t>
                </a:r>
              </a:p>
            </p:txBody>
          </p:sp>
        </mc:Fallback>
      </mc:AlternateContent>
      <p:sp>
        <p:nvSpPr>
          <p:cNvPr id="9" name="TextBox 3">
            <a:extLst>
              <a:ext uri="{FF2B5EF4-FFF2-40B4-BE49-F238E27FC236}">
                <a16:creationId xmlns:a16="http://schemas.microsoft.com/office/drawing/2014/main" id="{42B88698-643B-BC92-B92F-13B09725EDD9}"/>
              </a:ext>
            </a:extLst>
          </p:cNvPr>
          <p:cNvSpPr txBox="1"/>
          <p:nvPr/>
        </p:nvSpPr>
        <p:spPr>
          <a:xfrm>
            <a:off x="0" y="6618885"/>
            <a:ext cx="7250703"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05142"/>
                </a:solidFill>
                <a:effectLst/>
                <a:highlight>
                  <a:srgbClr val="FFFF00"/>
                </a:highlight>
                <a:uLnTx/>
                <a:uFillTx/>
                <a:latin typeface="Calibri" panose="020F0502020204030204"/>
                <a:ea typeface="+mn-ea"/>
                <a:cs typeface="+mn-cs"/>
              </a:rPr>
              <a:t>[1] G. Hinton, et al. Deep Neural Networks for Acoustic Modeling in Speech Recognition. Signal Processing Magazine (2012). </a:t>
            </a:r>
          </a:p>
        </p:txBody>
      </p:sp>
      <p:sp>
        <p:nvSpPr>
          <p:cNvPr id="11" name="TextBox 10">
            <a:extLst>
              <a:ext uri="{FF2B5EF4-FFF2-40B4-BE49-F238E27FC236}">
                <a16:creationId xmlns:a16="http://schemas.microsoft.com/office/drawing/2014/main" id="{49210EDA-F94A-1EA6-4C46-C8545FEBE8C1}"/>
              </a:ext>
            </a:extLst>
          </p:cNvPr>
          <p:cNvSpPr txBox="1"/>
          <p:nvPr/>
        </p:nvSpPr>
        <p:spPr>
          <a:xfrm>
            <a:off x="6846332" y="3892404"/>
            <a:ext cx="4794418" cy="369332"/>
          </a:xfrm>
          <a:prstGeom prst="rect">
            <a:avLst/>
          </a:prstGeom>
          <a:noFill/>
        </p:spPr>
        <p:txBody>
          <a:bodyPr wrap="square">
            <a:spAutoFit/>
          </a:bodyPr>
          <a:lstStyle/>
          <a:p>
            <a:r>
              <a:rPr lang="en-US" dirty="0"/>
              <a:t>WER for 1D CNN {7L, 2048N, sigmoid} [1]. </a:t>
            </a:r>
          </a:p>
        </p:txBody>
      </p:sp>
      <p:pic>
        <p:nvPicPr>
          <p:cNvPr id="13" name="Picture 12" descr="Screen Clipping">
            <a:extLst>
              <a:ext uri="{FF2B5EF4-FFF2-40B4-BE49-F238E27FC236}">
                <a16:creationId xmlns:a16="http://schemas.microsoft.com/office/drawing/2014/main" id="{C173171A-DBCE-C831-CFCE-54577113764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66165" y="4325727"/>
            <a:ext cx="5325835" cy="2318019"/>
          </a:xfrm>
          <a:prstGeom prst="rect">
            <a:avLst/>
          </a:prstGeom>
        </p:spPr>
      </p:pic>
      <p:pic>
        <p:nvPicPr>
          <p:cNvPr id="14" name="Content Placeholder 4" descr="Screen Clipping">
            <a:extLst>
              <a:ext uri="{FF2B5EF4-FFF2-40B4-BE49-F238E27FC236}">
                <a16:creationId xmlns:a16="http://schemas.microsoft.com/office/drawing/2014/main" id="{FF712699-33AD-B052-AFE7-4BDBE210056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47101" y="20367"/>
            <a:ext cx="5394429" cy="6198508"/>
          </a:xfrm>
          <a:prstGeom prst="rect">
            <a:avLst/>
          </a:prstGeom>
        </p:spPr>
      </p:pic>
    </p:spTree>
    <p:extLst>
      <p:ext uri="{BB962C8B-B14F-4D97-AF65-F5344CB8AC3E}">
        <p14:creationId xmlns:p14="http://schemas.microsoft.com/office/powerpoint/2010/main" val="115460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circle(in)">
                                      <p:cBhvr>
                                        <p:cTn id="10" dur="2000"/>
                                        <p:tgtEl>
                                          <p:spTgt spid="1026"/>
                                        </p:tgtEl>
                                      </p:cBhvr>
                                    </p:animEffect>
                                  </p:childTnLst>
                                </p:cTn>
                              </p:par>
                              <p:par>
                                <p:cTn id="11" presetID="6" presetClass="entr" presetSubtype="16"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circle(in)">
                                      <p:cBhvr>
                                        <p:cTn id="13" dur="2000"/>
                                        <p:tgtEl>
                                          <p:spTgt spid="1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3" descr="Screen Clipping">
            <a:extLst>
              <a:ext uri="{FF2B5EF4-FFF2-40B4-BE49-F238E27FC236}">
                <a16:creationId xmlns:a16="http://schemas.microsoft.com/office/drawing/2014/main" id="{F8764F87-D7DD-1330-EB7D-213360D63E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7502" y="3844798"/>
            <a:ext cx="2405000" cy="2708401"/>
          </a:xfrm>
          <a:prstGeom prst="rect">
            <a:avLst/>
          </a:prstGeom>
        </p:spPr>
      </p:pic>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ASR: Architecture – RNN-CTC</a:t>
            </a:r>
            <a:br>
              <a:rPr lang="en-US" sz="3600" dirty="0"/>
            </a:br>
            <a:endParaRPr lang="en-US" sz="2800" dirty="0">
              <a:solidFill>
                <a:srgbClr val="404040"/>
              </a:solidFill>
              <a:latin typeface="Calibri Ligh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4"/>
                <a:stretch>
                  <a:fillRect/>
                </a:stretch>
              </a:blipFill>
            </p:spPr>
            <p:txBody>
              <a:bodyPr/>
              <a:lstStyle/>
              <a:p>
                <a:r>
                  <a:rPr lang="en-US">
                    <a:noFill/>
                  </a:rPr>
                  <a:t> </a:t>
                </a:r>
              </a:p>
            </p:txBody>
          </p:sp>
        </mc:Fallback>
      </mc:AlternateContent>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84" y="254007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339122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3391224"/>
                <a:ext cx="389850" cy="369332"/>
              </a:xfrm>
              <a:prstGeom prst="rect">
                <a:avLst/>
              </a:prstGeom>
              <a:blipFill>
                <a:blip r:embed="rId6"/>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1698855"/>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1698855"/>
            <a:ext cx="1475763"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p:sp>
        <p:nvSpPr>
          <p:cNvPr id="56" name="Rectangle 55">
            <a:extLst>
              <a:ext uri="{FF2B5EF4-FFF2-40B4-BE49-F238E27FC236}">
                <a16:creationId xmlns:a16="http://schemas.microsoft.com/office/drawing/2014/main" id="{39001BFC-A2C5-B4D7-A2EA-EB75A7E4DECC}"/>
              </a:ext>
            </a:extLst>
          </p:cNvPr>
          <p:cNvSpPr/>
          <p:nvPr/>
        </p:nvSpPr>
        <p:spPr>
          <a:xfrm>
            <a:off x="5600030" y="1699026"/>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1698855"/>
            <a:ext cx="1208015" cy="70160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2049656"/>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2049656"/>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2049656"/>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2077929"/>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356833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356833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277564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277158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259076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3391224"/>
                <a:ext cx="40588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1316519"/>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1316519"/>
                <a:ext cx="9711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115936" y="1316519"/>
                <a:ext cx="1642757"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a14:m>
                <a:r>
                  <a:rPr lang="en-US" dirty="0"/>
                  <a:t>: </a:t>
                </a:r>
                <a:r>
                  <a:rPr lang="en-US" sz="2400" b="1" dirty="0"/>
                  <a:t>RNN</a:t>
                </a:r>
                <a:endParaRPr lang="en-US" b="1"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115936" y="1316519"/>
                <a:ext cx="1642757" cy="461665"/>
              </a:xfrm>
              <a:prstGeom prst="rect">
                <a:avLst/>
              </a:prstGeom>
              <a:blipFill>
                <a:blip r:embed="rId9"/>
                <a:stretch>
                  <a:fillRect t="-9211" r="-5926"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727304" y="1329523"/>
                <a:ext cx="1526765"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a14:m>
                <a:r>
                  <a:rPr lang="en-US" dirty="0"/>
                  <a:t>:</a:t>
                </a:r>
                <a:r>
                  <a:rPr lang="en-US" sz="2400" b="1" dirty="0">
                    <a:solidFill>
                      <a:srgbClr val="000000"/>
                    </a:solidFill>
                  </a:rPr>
                  <a:t> CTC</a:t>
                </a:r>
                <a:endParaRPr lang="en-US"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727304" y="1329523"/>
                <a:ext cx="1526765" cy="461665"/>
              </a:xfrm>
              <a:prstGeom prst="rect">
                <a:avLst/>
              </a:prstGeom>
              <a:blipFill>
                <a:blip r:embed="rId10"/>
                <a:stretch>
                  <a:fillRect t="-9211" r="-6800" b="-30263"/>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37005" y="248466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339122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3391224"/>
                <a:ext cx="405880" cy="369332"/>
              </a:xfrm>
              <a:prstGeom prst="rect">
                <a:avLst/>
              </a:prstGeom>
              <a:blipFill>
                <a:blip r:embed="rId12"/>
                <a:stretch>
                  <a:fillRect b="-11475"/>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356833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259486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48973" y="1315063"/>
                <a:ext cx="100796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48973" y="1315063"/>
                <a:ext cx="1007968"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39475" y="1315063"/>
                <a:ext cx="80586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39475" y="1315063"/>
                <a:ext cx="805862" cy="369332"/>
              </a:xfrm>
              <a:prstGeom prst="rect">
                <a:avLst/>
              </a:prstGeom>
              <a:blipFill>
                <a:blip r:embed="rId1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339122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3391224"/>
                <a:ext cx="367408" cy="369332"/>
              </a:xfrm>
              <a:prstGeom prst="rect">
                <a:avLst/>
              </a:prstGeom>
              <a:blipFill>
                <a:blip r:embed="rId15"/>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356833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339122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3391224"/>
                <a:ext cx="465191" cy="369332"/>
              </a:xfrm>
              <a:prstGeom prst="rect">
                <a:avLst/>
              </a:prstGeom>
              <a:blipFill>
                <a:blip r:embed="rId16"/>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356833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356833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p:pic>
        <p:nvPicPr>
          <p:cNvPr id="5" name="Picture 4" descr="A LSTM neural network.">
            <a:extLst>
              <a:ext uri="{FF2B5EF4-FFF2-40B4-BE49-F238E27FC236}">
                <a16:creationId xmlns:a16="http://schemas.microsoft.com/office/drawing/2014/main" id="{BFF9B606-0B64-139C-C5DF-7844F6D693C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18762" y="3858823"/>
            <a:ext cx="1972872" cy="7412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3327161-D07A-BD39-E7FA-3630D907D540}"/>
              </a:ext>
            </a:extLst>
          </p:cNvPr>
          <p:cNvSpPr/>
          <p:nvPr/>
        </p:nvSpPr>
        <p:spPr>
          <a:xfrm>
            <a:off x="422203" y="3957038"/>
            <a:ext cx="777777"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305142"/>
                </a:solidFill>
              </a:rPr>
              <a:t>RNN</a:t>
            </a:r>
            <a:endParaRPr lang="en-US" b="1" dirty="0">
              <a:solidFill>
                <a:srgbClr val="305142"/>
              </a:solidFill>
            </a:endParaRPr>
          </a:p>
        </p:txBody>
      </p:sp>
      <p:sp>
        <p:nvSpPr>
          <p:cNvPr id="15" name="TextBox 5">
            <a:extLst>
              <a:ext uri="{FF2B5EF4-FFF2-40B4-BE49-F238E27FC236}">
                <a16:creationId xmlns:a16="http://schemas.microsoft.com/office/drawing/2014/main" id="{067D4F5B-2B45-E3AD-AAFE-9F4842D528A0}"/>
              </a:ext>
            </a:extLst>
          </p:cNvPr>
          <p:cNvSpPr txBox="1"/>
          <p:nvPr/>
        </p:nvSpPr>
        <p:spPr>
          <a:xfrm>
            <a:off x="-65716" y="6633672"/>
            <a:ext cx="10983244" cy="2650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305142"/>
                </a:solidFill>
                <a:highlight>
                  <a:srgbClr val="FFFF00"/>
                </a:highlight>
              </a:rPr>
              <a:t>[2] H. Sak, A. Senior, and F. </a:t>
            </a:r>
            <a:r>
              <a:rPr lang="en-US" sz="1100" dirty="0" err="1">
                <a:solidFill>
                  <a:srgbClr val="305142"/>
                </a:solidFill>
                <a:highlight>
                  <a:srgbClr val="FFFF00"/>
                </a:highlight>
              </a:rPr>
              <a:t>Beaufays</a:t>
            </a:r>
            <a:r>
              <a:rPr lang="en-US" sz="1100" dirty="0">
                <a:solidFill>
                  <a:srgbClr val="305142"/>
                </a:solidFill>
                <a:highlight>
                  <a:srgbClr val="FFFF00"/>
                </a:highlight>
              </a:rPr>
              <a:t>. Long Short-Term Memory Recurrent Neural Network Architectures for Large Scale Acoustic Modeling. </a:t>
            </a:r>
            <a:r>
              <a:rPr lang="en-US" sz="1100" dirty="0" err="1">
                <a:solidFill>
                  <a:srgbClr val="305142"/>
                </a:solidFill>
                <a:highlight>
                  <a:srgbClr val="FFFF00"/>
                </a:highlight>
              </a:rPr>
              <a:t>arXiv</a:t>
            </a:r>
            <a:r>
              <a:rPr lang="en-US" sz="1100" dirty="0">
                <a:solidFill>
                  <a:srgbClr val="305142"/>
                </a:solidFill>
                <a:highlight>
                  <a:srgbClr val="FFFF00"/>
                </a:highlight>
              </a:rPr>
              <a:t> preprint arXiv:1402.1128v1 (2014). </a:t>
            </a:r>
          </a:p>
        </p:txBody>
      </p:sp>
      <p:grpSp>
        <p:nvGrpSpPr>
          <p:cNvPr id="18" name="Group 17">
            <a:extLst>
              <a:ext uri="{FF2B5EF4-FFF2-40B4-BE49-F238E27FC236}">
                <a16:creationId xmlns:a16="http://schemas.microsoft.com/office/drawing/2014/main" id="{003146E0-9E67-82D1-8D14-DA95E7ECEE4B}"/>
              </a:ext>
            </a:extLst>
          </p:cNvPr>
          <p:cNvGrpSpPr/>
          <p:nvPr/>
        </p:nvGrpSpPr>
        <p:grpSpPr>
          <a:xfrm>
            <a:off x="5627262" y="3913658"/>
            <a:ext cx="6541987" cy="2618153"/>
            <a:chOff x="5646013" y="3942233"/>
            <a:chExt cx="6541987" cy="2618153"/>
          </a:xfrm>
        </p:grpSpPr>
        <p:pic>
          <p:nvPicPr>
            <p:cNvPr id="14" name="Picture 13" descr="Screen Clipping">
              <a:extLst>
                <a:ext uri="{FF2B5EF4-FFF2-40B4-BE49-F238E27FC236}">
                  <a16:creationId xmlns:a16="http://schemas.microsoft.com/office/drawing/2014/main" id="{6F6A0037-46D4-3BF2-53F3-6019E00099D8}"/>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262" b="13248"/>
            <a:stretch/>
          </p:blipFill>
          <p:spPr>
            <a:xfrm>
              <a:off x="8971237" y="3947234"/>
              <a:ext cx="3216763" cy="2608150"/>
            </a:xfrm>
            <a:prstGeom prst="rect">
              <a:avLst/>
            </a:prstGeom>
          </p:spPr>
        </p:pic>
        <p:pic>
          <p:nvPicPr>
            <p:cNvPr id="13" name="Content Placeholder 6" descr="Screen Clipping">
              <a:extLst>
                <a:ext uri="{FF2B5EF4-FFF2-40B4-BE49-F238E27FC236}">
                  <a16:creationId xmlns:a16="http://schemas.microsoft.com/office/drawing/2014/main" id="{0738EC7B-586B-4A9A-0BDB-C6EE00CCF9E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r="1319" b="13205"/>
            <a:stretch/>
          </p:blipFill>
          <p:spPr>
            <a:xfrm>
              <a:off x="5646013" y="3942233"/>
              <a:ext cx="3363724" cy="2618153"/>
            </a:xfrm>
            <a:prstGeom prst="rect">
              <a:avLst/>
            </a:prstGeom>
          </p:spPr>
        </p:pic>
      </p:grpSp>
      <p:sp>
        <p:nvSpPr>
          <p:cNvPr id="20" name="TextBox 5">
            <a:extLst>
              <a:ext uri="{FF2B5EF4-FFF2-40B4-BE49-F238E27FC236}">
                <a16:creationId xmlns:a16="http://schemas.microsoft.com/office/drawing/2014/main" id="{C11739CA-EBBD-3181-6F2A-14F4F9C93F20}"/>
              </a:ext>
            </a:extLst>
          </p:cNvPr>
          <p:cNvSpPr txBox="1"/>
          <p:nvPr/>
        </p:nvSpPr>
        <p:spPr>
          <a:xfrm>
            <a:off x="-65716" y="6482830"/>
            <a:ext cx="8520281" cy="2616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305142"/>
                </a:solidFill>
                <a:highlight>
                  <a:srgbClr val="FFFF00"/>
                </a:highlight>
              </a:rPr>
              <a:t>[1] </a:t>
            </a:r>
            <a:r>
              <a:rPr lang="en-US" sz="1100" dirty="0" err="1">
                <a:solidFill>
                  <a:srgbClr val="305142"/>
                </a:solidFill>
                <a:highlight>
                  <a:srgbClr val="FFFF00"/>
                </a:highlight>
              </a:rPr>
              <a:t>Amodei</a:t>
            </a:r>
            <a:r>
              <a:rPr lang="en-US" sz="1100" dirty="0">
                <a:solidFill>
                  <a:srgbClr val="305142"/>
                </a:solidFill>
                <a:highlight>
                  <a:srgbClr val="FFFF00"/>
                </a:highlight>
              </a:rPr>
              <a:t>, Dario, et al. "Deep speech 2: End-to-end speech recognition in </a:t>
            </a:r>
            <a:r>
              <a:rPr lang="en-US" sz="1100" dirty="0" err="1">
                <a:solidFill>
                  <a:srgbClr val="305142"/>
                </a:solidFill>
                <a:highlight>
                  <a:srgbClr val="FFFF00"/>
                </a:highlight>
              </a:rPr>
              <a:t>english</a:t>
            </a:r>
            <a:r>
              <a:rPr lang="en-US" sz="1100" dirty="0">
                <a:solidFill>
                  <a:srgbClr val="305142"/>
                </a:solidFill>
                <a:highlight>
                  <a:srgbClr val="FFFF00"/>
                </a:highlight>
              </a:rPr>
              <a:t> and mandarin." </a:t>
            </a:r>
            <a:r>
              <a:rPr lang="en-US" sz="1100" i="1" dirty="0" err="1">
                <a:solidFill>
                  <a:srgbClr val="305142"/>
                </a:solidFill>
                <a:highlight>
                  <a:srgbClr val="FFFF00"/>
                </a:highlight>
              </a:rPr>
              <a:t>arXiv</a:t>
            </a:r>
            <a:r>
              <a:rPr lang="en-US" sz="1100" i="1" dirty="0">
                <a:solidFill>
                  <a:srgbClr val="305142"/>
                </a:solidFill>
                <a:highlight>
                  <a:srgbClr val="FFFF00"/>
                </a:highlight>
              </a:rPr>
              <a:t> preprint arXiv:1512.02595</a:t>
            </a:r>
            <a:r>
              <a:rPr lang="en-US" sz="1100" dirty="0">
                <a:solidFill>
                  <a:srgbClr val="305142"/>
                </a:solidFill>
                <a:highlight>
                  <a:srgbClr val="FFFF00"/>
                </a:highlight>
              </a:rPr>
              <a:t> (2015).</a:t>
            </a:r>
          </a:p>
        </p:txBody>
      </p:sp>
      <p:pic>
        <p:nvPicPr>
          <p:cNvPr id="21" name="table">
            <a:extLst>
              <a:ext uri="{FF2B5EF4-FFF2-40B4-BE49-F238E27FC236}">
                <a16:creationId xmlns:a16="http://schemas.microsoft.com/office/drawing/2014/main" id="{39A6EBA9-C685-8754-221E-E2FD0CF4698C}"/>
              </a:ext>
            </a:extLst>
          </p:cNvPr>
          <p:cNvPicPr>
            <a:picLocks noChangeAspect="1"/>
          </p:cNvPicPr>
          <p:nvPr/>
        </p:nvPicPr>
        <p:blipFill>
          <a:blip r:embed="rId20"/>
          <a:stretch>
            <a:fillRect/>
          </a:stretch>
        </p:blipFill>
        <p:spPr>
          <a:xfrm>
            <a:off x="157435" y="4817063"/>
            <a:ext cx="3144608" cy="1446297"/>
          </a:xfrm>
          <a:prstGeom prst="rect">
            <a:avLst/>
          </a:prstGeom>
        </p:spPr>
      </p:pic>
      <p:sp>
        <p:nvSpPr>
          <p:cNvPr id="22" name="Rectangle 21">
            <a:extLst>
              <a:ext uri="{FF2B5EF4-FFF2-40B4-BE49-F238E27FC236}">
                <a16:creationId xmlns:a16="http://schemas.microsoft.com/office/drawing/2014/main" id="{185D1A12-2720-590E-F511-8A9601AE113F}"/>
              </a:ext>
            </a:extLst>
          </p:cNvPr>
          <p:cNvSpPr/>
          <p:nvPr/>
        </p:nvSpPr>
        <p:spPr>
          <a:xfrm>
            <a:off x="316338" y="4347762"/>
            <a:ext cx="545342"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305142"/>
                </a:solidFill>
              </a:rPr>
              <a:t>[1]</a:t>
            </a:r>
            <a:endParaRPr lang="en-US" b="1" dirty="0">
              <a:solidFill>
                <a:srgbClr val="305142"/>
              </a:solidFill>
            </a:endParaRPr>
          </a:p>
        </p:txBody>
      </p:sp>
      <p:sp>
        <p:nvSpPr>
          <p:cNvPr id="23" name="Rectangle 22">
            <a:extLst>
              <a:ext uri="{FF2B5EF4-FFF2-40B4-BE49-F238E27FC236}">
                <a16:creationId xmlns:a16="http://schemas.microsoft.com/office/drawing/2014/main" id="{0B7ED26C-3B19-DC72-52E8-CE2D0E05A39E}"/>
              </a:ext>
            </a:extLst>
          </p:cNvPr>
          <p:cNvSpPr/>
          <p:nvPr/>
        </p:nvSpPr>
        <p:spPr>
          <a:xfrm>
            <a:off x="3445342" y="3666349"/>
            <a:ext cx="545342"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305142"/>
                </a:solidFill>
              </a:rPr>
              <a:t>[1]</a:t>
            </a:r>
            <a:endParaRPr lang="en-US" b="1" dirty="0">
              <a:solidFill>
                <a:srgbClr val="305142"/>
              </a:solidFill>
            </a:endParaRPr>
          </a:p>
        </p:txBody>
      </p:sp>
      <p:sp>
        <p:nvSpPr>
          <p:cNvPr id="24" name="Rectangle 23">
            <a:extLst>
              <a:ext uri="{FF2B5EF4-FFF2-40B4-BE49-F238E27FC236}">
                <a16:creationId xmlns:a16="http://schemas.microsoft.com/office/drawing/2014/main" id="{F4ECE0AB-0939-A36C-841E-2A7BFE7002B8}"/>
              </a:ext>
            </a:extLst>
          </p:cNvPr>
          <p:cNvSpPr/>
          <p:nvPr/>
        </p:nvSpPr>
        <p:spPr>
          <a:xfrm>
            <a:off x="6282410" y="3585704"/>
            <a:ext cx="545342"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305142"/>
                </a:solidFill>
              </a:rPr>
              <a:t>[2]</a:t>
            </a:r>
            <a:endParaRPr lang="en-US" b="1" dirty="0">
              <a:solidFill>
                <a:srgbClr val="305142"/>
              </a:solidFill>
            </a:endParaRPr>
          </a:p>
        </p:txBody>
      </p:sp>
      <p:sp>
        <p:nvSpPr>
          <p:cNvPr id="25" name="Rectangle 24">
            <a:extLst>
              <a:ext uri="{FF2B5EF4-FFF2-40B4-BE49-F238E27FC236}">
                <a16:creationId xmlns:a16="http://schemas.microsoft.com/office/drawing/2014/main" id="{E7B5B035-884A-BD58-AC2E-01CA42F12508}"/>
              </a:ext>
            </a:extLst>
          </p:cNvPr>
          <p:cNvSpPr/>
          <p:nvPr/>
        </p:nvSpPr>
        <p:spPr>
          <a:xfrm>
            <a:off x="10373042" y="3575890"/>
            <a:ext cx="545342"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305142"/>
                </a:solidFill>
              </a:rPr>
              <a:t>[2]</a:t>
            </a:r>
            <a:endParaRPr lang="en-US" b="1" dirty="0">
              <a:solidFill>
                <a:srgbClr val="305142"/>
              </a:solidFill>
            </a:endParaRPr>
          </a:p>
        </p:txBody>
      </p:sp>
    </p:spTree>
    <p:extLst>
      <p:ext uri="{BB962C8B-B14F-4D97-AF65-F5344CB8AC3E}">
        <p14:creationId xmlns:p14="http://schemas.microsoft.com/office/powerpoint/2010/main" val="394764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Clipping">
            <a:extLst>
              <a:ext uri="{FF2B5EF4-FFF2-40B4-BE49-F238E27FC236}">
                <a16:creationId xmlns:a16="http://schemas.microsoft.com/office/drawing/2014/main" id="{996E5E3C-4BC6-0EEA-A2EF-9D9728C71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854" y="681399"/>
            <a:ext cx="4375604" cy="502943"/>
          </a:xfrm>
          <a:prstGeom prst="rect">
            <a:avLst/>
          </a:prstGeom>
        </p:spPr>
      </p:pic>
      <p:pic>
        <p:nvPicPr>
          <p:cNvPr id="9" name="Picture 8" descr="Screen Clipping">
            <a:extLst>
              <a:ext uri="{FF2B5EF4-FFF2-40B4-BE49-F238E27FC236}">
                <a16:creationId xmlns:a16="http://schemas.microsoft.com/office/drawing/2014/main" id="{29EC0DF9-4091-DFE5-B136-860D3D77A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9690" y="1131118"/>
            <a:ext cx="2881932" cy="215234"/>
          </a:xfrm>
          <a:prstGeom prst="rect">
            <a:avLst/>
          </a:prstGeom>
        </p:spPr>
      </p:pic>
      <p:pic>
        <p:nvPicPr>
          <p:cNvPr id="10" name="Picture 9">
            <a:extLst>
              <a:ext uri="{FF2B5EF4-FFF2-40B4-BE49-F238E27FC236}">
                <a16:creationId xmlns:a16="http://schemas.microsoft.com/office/drawing/2014/main" id="{B4DF8499-DB2D-4747-B907-69A8A60D4805}"/>
              </a:ext>
            </a:extLst>
          </p:cNvPr>
          <p:cNvPicPr>
            <a:picLocks noChangeAspect="1"/>
          </p:cNvPicPr>
          <p:nvPr/>
        </p:nvPicPr>
        <p:blipFill rotWithShape="1">
          <a:blip r:embed="rId5"/>
          <a:srcRect t="1642"/>
          <a:stretch/>
        </p:blipFill>
        <p:spPr>
          <a:xfrm>
            <a:off x="4667889" y="1346352"/>
            <a:ext cx="4285534" cy="4134696"/>
          </a:xfrm>
          <a:prstGeom prst="rect">
            <a:avLst/>
          </a:prstGeom>
        </p:spPr>
      </p:pic>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D93908B-C3CD-7D02-1725-F9C9A02F32A9}"/>
                  </a:ext>
                </a:extLst>
              </p:cNvPr>
              <p:cNvSpPr>
                <a:spLocks noGrp="1"/>
              </p:cNvSpPr>
              <p:nvPr>
                <p:ph idx="1"/>
              </p:nvPr>
            </p:nvSpPr>
            <p:spPr>
              <a:xfrm>
                <a:off x="76200" y="647700"/>
                <a:ext cx="10363200" cy="6070733"/>
              </a:xfrm>
            </p:spPr>
            <p:txBody>
              <a:bodyPr/>
              <a:lstStyle/>
              <a:p>
                <a:pPr lvl="1"/>
                <a:r>
                  <a:rPr kumimoji="0" lang="en-US" sz="1800" b="0" i="1" u="none" strike="noStrike" kern="1200" cap="none" spc="0" normalizeH="0" baseline="0" noProof="0" dirty="0">
                    <a:ln>
                      <a:noFill/>
                    </a:ln>
                    <a:solidFill>
                      <a:srgbClr val="C95C3A"/>
                    </a:solidFill>
                    <a:effectLst/>
                    <a:uLnTx/>
                    <a:uFillTx/>
                    <a:latin typeface="Georgia" panose="02040502050405020303" pitchFamily="18" charset="0"/>
                    <a:ea typeface="+mn-ea"/>
                    <a:cs typeface="+mn-cs"/>
                  </a:rPr>
                  <a:t>Introduction</a:t>
                </a:r>
                <a:endParaRPr lang="en-US" sz="1600" dirty="0"/>
              </a:p>
              <a:p>
                <a:pPr lvl="1"/>
                <a:r>
                  <a:rPr lang="en-US" sz="1600" dirty="0"/>
                  <a:t>Method for labeling unsegmented data sequences</a:t>
                </a:r>
              </a:p>
              <a:p>
                <a:pPr lvl="1"/>
                <a:r>
                  <a:rPr lang="en-US" sz="1600" dirty="0"/>
                  <a:t>Differentiable objective function &amp; Gradient based training</a:t>
                </a:r>
              </a:p>
              <a:p>
                <a:pPr lvl="1"/>
                <a14:m>
                  <m:oMath xmlns:m="http://schemas.openxmlformats.org/officeDocument/2006/math">
                    <m:sSup>
                      <m:sSupPr>
                        <m:ctrlPr>
                          <a:rPr lang="en-US" sz="1600" i="1" smtClean="0">
                            <a:latin typeface="Cambria Math" panose="02040503050406030204" pitchFamily="18" charset="0"/>
                          </a:rPr>
                        </m:ctrlPr>
                      </m:sSupPr>
                      <m:e>
                        <m:r>
                          <a:rPr lang="en-US" sz="1600" i="1">
                            <a:latin typeface="Cambria Math" panose="02040503050406030204" pitchFamily="18" charset="0"/>
                          </a:rPr>
                          <m:t>𝑂</m:t>
                        </m:r>
                      </m:e>
                      <m:sup>
                        <m:r>
                          <a:rPr lang="en-US" sz="1600" i="1">
                            <a:latin typeface="Cambria Math" panose="02040503050406030204" pitchFamily="18" charset="0"/>
                          </a:rPr>
                          <m:t>𝑀𝐿</m:t>
                        </m:r>
                      </m:sup>
                    </m:sSup>
                    <m:d>
                      <m:dPr>
                        <m:ctrlPr>
                          <a:rPr lang="en-US" sz="1600" i="1">
                            <a:latin typeface="Cambria Math" panose="02040503050406030204" pitchFamily="18" charset="0"/>
                          </a:rPr>
                        </m:ctrlPr>
                      </m:dPr>
                      <m:e>
                        <m:r>
                          <a:rPr lang="en-US" sz="1600" i="1">
                            <a:latin typeface="Cambria Math" panose="02040503050406030204" pitchFamily="18" charset="0"/>
                          </a:rPr>
                          <m:t>𝑆</m:t>
                        </m:r>
                        <m:r>
                          <a:rPr lang="en-US" sz="1600" i="1">
                            <a:latin typeface="Cambria Math" panose="02040503050406030204" pitchFamily="18" charset="0"/>
                          </a:rPr>
                          <m:t>, </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𝒩</m:t>
                            </m:r>
                          </m:e>
                          <m:sub>
                            <m:r>
                              <a:rPr lang="en-US" sz="1600" i="1">
                                <a:latin typeface="Cambria Math" panose="02040503050406030204" pitchFamily="18" charset="0"/>
                                <a:ea typeface="Cambria Math" panose="02040503050406030204" pitchFamily="18" charset="0"/>
                              </a:rPr>
                              <m:t>𝑤</m:t>
                            </m:r>
                          </m:sub>
                        </m:sSub>
                      </m:e>
                    </m:d>
                    <m:r>
                      <a:rPr lang="en-US" sz="1600" i="1">
                        <a:latin typeface="Cambria Math" panose="02040503050406030204" pitchFamily="18" charset="0"/>
                        <a:ea typeface="Cambria Math" panose="02040503050406030204" pitchFamily="18" charset="0"/>
                      </a:rPr>
                      <m:t>=−</m:t>
                    </m:r>
                    <m:nary>
                      <m:naryPr>
                        <m:chr m:val="∑"/>
                        <m:supHide m:val="on"/>
                        <m:ctrlPr>
                          <a:rPr lang="en-US" sz="1600" i="1">
                            <a:latin typeface="Cambria Math" panose="02040503050406030204" pitchFamily="18" charset="0"/>
                            <a:ea typeface="Cambria Math" panose="02040503050406030204" pitchFamily="18" charset="0"/>
                          </a:rPr>
                        </m:ctrlPr>
                      </m:naryPr>
                      <m:sub>
                        <m:d>
                          <m:dPr>
                            <m:ctrlPr>
                              <a:rPr lang="en-US" sz="1600" i="1">
                                <a:latin typeface="Cambria Math" panose="02040503050406030204" pitchFamily="18" charset="0"/>
                                <a:ea typeface="Cambria Math" panose="02040503050406030204" pitchFamily="18" charset="0"/>
                              </a:rPr>
                            </m:ctrlPr>
                          </m:dPr>
                          <m:e>
                            <m:r>
                              <m:rPr>
                                <m:brk m:alnAt="7"/>
                              </m:rP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𝑧</m:t>
                            </m:r>
                          </m:e>
                        </m:d>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𝑆</m:t>
                        </m:r>
                      </m:sub>
                      <m:sup/>
                      <m:e>
                        <m:func>
                          <m:funcPr>
                            <m:ctrlPr>
                              <a:rPr lang="en-US" sz="1600" i="1">
                                <a:latin typeface="Cambria Math" panose="02040503050406030204" pitchFamily="18" charset="0"/>
                                <a:ea typeface="Cambria Math" panose="02040503050406030204" pitchFamily="18" charset="0"/>
                              </a:rPr>
                            </m:ctrlPr>
                          </m:funcPr>
                          <m:fName>
                            <m:r>
                              <m:rPr>
                                <m:sty m:val="p"/>
                              </m:rPr>
                              <a:rPr lang="en-US" sz="1600">
                                <a:latin typeface="Cambria Math" panose="02040503050406030204" pitchFamily="18" charset="0"/>
                                <a:ea typeface="Cambria Math" panose="02040503050406030204" pitchFamily="18" charset="0"/>
                              </a:rPr>
                              <m:t>ln</m:t>
                            </m:r>
                          </m:fName>
                          <m:e>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𝑝</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ea typeface="Cambria Math" panose="02040503050406030204" pitchFamily="18" charset="0"/>
                                      </a:rPr>
                                      <m:t>𝑧</m:t>
                                    </m:r>
                                  </m:e>
                                  <m:e>
                                    <m:r>
                                      <a:rPr lang="en-US" sz="1600" i="1">
                                        <a:latin typeface="Cambria Math" panose="02040503050406030204" pitchFamily="18" charset="0"/>
                                        <a:ea typeface="Cambria Math" panose="02040503050406030204" pitchFamily="18" charset="0"/>
                                      </a:rPr>
                                      <m:t>𝑥</m:t>
                                    </m:r>
                                  </m:e>
                                </m:d>
                              </m:e>
                            </m:d>
                          </m:e>
                        </m:func>
                      </m:e>
                    </m:nary>
                  </m:oMath>
                </a14:m>
                <a:endParaRPr lang="en-US" sz="1600" dirty="0"/>
              </a:p>
              <a:p>
                <a:pPr lvl="1"/>
                <a:r>
                  <a:rPr kumimoji="0" lang="en-US" sz="1800" b="0" i="1" u="none" strike="noStrike" kern="1200" cap="none" spc="0" normalizeH="0" baseline="0" noProof="0" dirty="0">
                    <a:ln>
                      <a:noFill/>
                    </a:ln>
                    <a:solidFill>
                      <a:srgbClr val="C95C3A"/>
                    </a:solidFill>
                    <a:effectLst/>
                    <a:uLnTx/>
                    <a:uFillTx/>
                    <a:latin typeface="Georgia" panose="02040502050405020303" pitchFamily="18" charset="0"/>
                    <a:ea typeface="+mn-ea"/>
                    <a:cs typeface="+mn-cs"/>
                  </a:rPr>
                  <a:t>Applications</a:t>
                </a:r>
                <a:r>
                  <a:rPr lang="en-US" sz="1600" dirty="0"/>
                  <a:t>: </a:t>
                </a:r>
                <a:r>
                  <a:rPr lang="en-US" sz="1600" dirty="0" err="1"/>
                  <a:t>DeepSpeech</a:t>
                </a:r>
                <a:r>
                  <a:rPr lang="en-US" sz="1600" dirty="0"/>
                  <a:t> (ASR) &amp; </a:t>
                </a:r>
                <a:r>
                  <a:rPr lang="en-US" sz="1600" dirty="0" err="1"/>
                  <a:t>DeepVoice</a:t>
                </a:r>
                <a:r>
                  <a:rPr lang="en-US" sz="1600" dirty="0"/>
                  <a:t>(TTS)</a:t>
                </a:r>
              </a:p>
              <a:p>
                <a:r>
                  <a:rPr lang="en-US" sz="1800" dirty="0"/>
                  <a:t>Training examples </a:t>
                </a:r>
                <a14:m>
                  <m:oMath xmlns:m="http://schemas.openxmlformats.org/officeDocument/2006/math">
                    <m:r>
                      <a:rPr lang="en-US" sz="1800" i="1">
                        <a:latin typeface="Cambria Math" panose="02040503050406030204" pitchFamily="18" charset="0"/>
                      </a:rPr>
                      <m:t>𝑆</m:t>
                    </m:r>
                    <m:r>
                      <a:rPr lang="en-US" sz="1800" i="1">
                        <a:latin typeface="Cambria Math" panose="02040503050406030204" pitchFamily="18" charset="0"/>
                      </a:rPr>
                      <m:t>=</m:t>
                    </m:r>
                    <m:d>
                      <m:dPr>
                        <m:begChr m:val="{"/>
                        <m:ctrlPr>
                          <a:rPr lang="en-US" sz="1800" i="1">
                            <a:latin typeface="Cambria Math" panose="02040503050406030204" pitchFamily="18" charset="0"/>
                          </a:rPr>
                        </m:ctrlPr>
                      </m:d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m:t>
                                </m:r>
                              </m:sub>
                            </m:sSub>
                          </m:e>
                        </m:d>
                        <m:r>
                          <a:rPr lang="en-US" sz="1800" i="1">
                            <a:latin typeface="Cambria Math" panose="02040503050406030204" pitchFamily="18" charset="0"/>
                          </a:rPr>
                          <m:t>, …</m:t>
                        </m:r>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𝑁</m:t>
                                </m:r>
                              </m:sub>
                            </m:sSub>
                            <m:r>
                              <a:rPr lang="en-US" sz="1800" i="1">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𝑁</m:t>
                                </m:r>
                              </m:sub>
                            </m:sSub>
                          </m:e>
                        </m:d>
                      </m:e>
                    </m:d>
                    <m:r>
                      <a:rPr lang="en-US" sz="1800" i="1">
                        <a:latin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𝒟</m:t>
                        </m:r>
                      </m:e>
                      <m:sub>
                        <m:r>
                          <a:rPr lang="en-US" sz="1800" i="1">
                            <a:latin typeface="Cambria Math" panose="02040503050406030204" pitchFamily="18" charset="0"/>
                            <a:ea typeface="Cambria Math" panose="02040503050406030204" pitchFamily="18" charset="0"/>
                          </a:rPr>
                          <m:t>𝒳</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𝒵</m:t>
                        </m:r>
                      </m:sub>
                    </m:sSub>
                  </m:oMath>
                </a14:m>
                <a:r>
                  <a:rPr lang="en-US" sz="1800" dirty="0"/>
                  <a:t> </a:t>
                </a:r>
              </a:p>
              <a:p>
                <a:pPr lvl="1"/>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𝒳</m:t>
                    </m:r>
                  </m:oMath>
                </a14:m>
                <a:r>
                  <a:rPr lang="en-US" sz="1600" dirty="0"/>
                  <a:t> are waveforms</a:t>
                </a:r>
              </a:p>
              <a:p>
                <a:pPr lvl="1"/>
                <a14:m>
                  <m:oMath xmlns:m="http://schemas.openxmlformats.org/officeDocument/2006/math">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𝒵</m:t>
                    </m:r>
                  </m:oMath>
                </a14:m>
                <a:r>
                  <a:rPr lang="en-US" sz="1600" dirty="0"/>
                  <a:t> are text transcripts</a:t>
                </a:r>
              </a:p>
              <a:p>
                <a:r>
                  <a:rPr lang="en-US" sz="1800" dirty="0"/>
                  <a:t>Goal: train temporal classifier </a:t>
                </a:r>
                <a14:m>
                  <m:oMath xmlns:m="http://schemas.openxmlformats.org/officeDocument/2006/math">
                    <m:r>
                      <a:rPr lang="en-US" sz="1800" i="1">
                        <a:latin typeface="Cambria Math" panose="02040503050406030204" pitchFamily="18" charset="0"/>
                      </a:rPr>
                      <m:t>h</m:t>
                    </m:r>
                    <m:r>
                      <a:rPr lang="en-US" sz="1800" i="1">
                        <a:latin typeface="Cambria Math" panose="02040503050406030204" pitchFamily="18" charset="0"/>
                      </a:rPr>
                      <m:t> : </m:t>
                    </m:r>
                    <m:r>
                      <a:rPr lang="en-US" sz="1800" i="1">
                        <a:latin typeface="Cambria Math" panose="02040503050406030204" pitchFamily="18" charset="0"/>
                        <a:ea typeface="Cambria Math" panose="02040503050406030204" pitchFamily="18" charset="0"/>
                      </a:rPr>
                      <m:t>𝒳</m:t>
                    </m:r>
                    <m:r>
                      <a:rPr lang="en-US" sz="1800" i="1">
                        <a:latin typeface="Cambria Math" panose="02040503050406030204" pitchFamily="18" charset="0"/>
                        <a:ea typeface="Cambria Math" panose="02040503050406030204" pitchFamily="18" charset="0"/>
                      </a:rPr>
                      <m:t> → </m:t>
                    </m:r>
                    <m:r>
                      <a:rPr lang="en-US" sz="1800" i="1">
                        <a:latin typeface="Cambria Math" panose="02040503050406030204" pitchFamily="18" charset="0"/>
                        <a:ea typeface="Cambria Math" panose="02040503050406030204" pitchFamily="18" charset="0"/>
                      </a:rPr>
                      <m:t>𝒵</m:t>
                    </m:r>
                  </m:oMath>
                </a14:m>
                <a:endParaRPr lang="en-US" sz="1800" dirty="0">
                  <a:ea typeface="Cambria Math" panose="02040503050406030204" pitchFamily="18" charset="0"/>
                </a:endParaRPr>
              </a:p>
              <a:p>
                <a:r>
                  <a:rPr lang="en-US" sz="1800" dirty="0">
                    <a:ea typeface="Cambria Math" panose="02040503050406030204" pitchFamily="18" charset="0"/>
                  </a:rPr>
                  <a:t>Architecture</a:t>
                </a:r>
              </a:p>
              <a:p>
                <a:pPr lvl="1"/>
                <a:r>
                  <a:rPr lang="en-US" sz="1600" dirty="0">
                    <a:ea typeface="Cambria Math" panose="02040503050406030204" pitchFamily="18" charset="0"/>
                  </a:rPr>
                  <a:t>Input layer accepts audio frame (</a:t>
                </a:r>
                <a:r>
                  <a:rPr lang="en-US" sz="1600" dirty="0"/>
                  <a:t>Raw waveforms </a:t>
                </a:r>
                <a:r>
                  <a:rPr lang="en-US" sz="1600" dirty="0">
                    <a:ea typeface="Cambria Math" panose="02040503050406030204" pitchFamily="18" charset="0"/>
                  </a:rPr>
                  <a:t>)</a:t>
                </a:r>
              </a:p>
              <a:p>
                <a:pPr lvl="1"/>
                <a:r>
                  <a:rPr lang="en-US" sz="1600" dirty="0">
                    <a:ea typeface="Cambria Math" panose="02040503050406030204" pitchFamily="18" charset="0"/>
                  </a:rPr>
                  <a:t>Some network (usually CNN or RNN)</a:t>
                </a:r>
              </a:p>
              <a:p>
                <a:pPr lvl="1"/>
                <a:r>
                  <a:rPr lang="en-US" sz="1600" dirty="0" err="1">
                    <a:ea typeface="Cambria Math" panose="02040503050406030204" pitchFamily="18" charset="0"/>
                  </a:rPr>
                  <a:t>Softmax</a:t>
                </a:r>
                <a:r>
                  <a:rPr lang="en-US" sz="1600" dirty="0">
                    <a:ea typeface="Cambria Math" panose="02040503050406030204" pitchFamily="18" charset="0"/>
                  </a:rPr>
                  <a:t> output over phones (or </a:t>
                </a:r>
                <a:r>
                  <a:rPr lang="en-US" sz="1600" dirty="0"/>
                  <a:t>text transcription</a:t>
                </a:r>
                <a:r>
                  <a:rPr lang="en-US" sz="1600" dirty="0">
                    <a:ea typeface="Cambria Math" panose="02040503050406030204" pitchFamily="18" charset="0"/>
                  </a:rPr>
                  <a:t>)</a:t>
                </a:r>
              </a:p>
              <a:p>
                <a:r>
                  <a:rPr lang="en-US" dirty="0"/>
                  <a:t> </a:t>
                </a:r>
                <a:endParaRPr lang="en-US" sz="1800" dirty="0"/>
              </a:p>
            </p:txBody>
          </p:sp>
        </mc:Choice>
        <mc:Fallback xmlns="">
          <p:sp>
            <p:nvSpPr>
              <p:cNvPr id="6" name="Content Placeholder 5">
                <a:extLst>
                  <a:ext uri="{FF2B5EF4-FFF2-40B4-BE49-F238E27FC236}">
                    <a16:creationId xmlns:a16="http://schemas.microsoft.com/office/drawing/2014/main" id="{AD93908B-C3CD-7D02-1725-F9C9A02F32A9}"/>
                  </a:ext>
                </a:extLst>
              </p:cNvPr>
              <p:cNvSpPr>
                <a:spLocks noGrp="1" noRot="1" noChangeAspect="1" noMove="1" noResize="1" noEditPoints="1" noAdjustHandles="1" noChangeArrowheads="1" noChangeShapeType="1" noTextEdit="1"/>
              </p:cNvSpPr>
              <p:nvPr>
                <p:ph idx="1"/>
              </p:nvPr>
            </p:nvSpPr>
            <p:spPr>
              <a:xfrm>
                <a:off x="76200" y="647700"/>
                <a:ext cx="10363200" cy="6070733"/>
              </a:xfrm>
              <a:blipFill>
                <a:blip r:embed="rId6"/>
                <a:stretch>
                  <a:fillRect l="-1706" t="-1305"/>
                </a:stretch>
              </a:blipFill>
            </p:spPr>
            <p:txBody>
              <a:bodyPr/>
              <a:lstStyle/>
              <a:p>
                <a:r>
                  <a:rPr lang="en-US">
                    <a:noFill/>
                  </a:rPr>
                  <a:t> </a:t>
                </a:r>
              </a:p>
            </p:txBody>
          </p:sp>
        </mc:Fallback>
      </mc:AlternateContent>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Connectionist Temporal Classification (CTC)</a:t>
            </a:r>
            <a:endParaRPr lang="en-US" sz="2800" dirty="0">
              <a:solidFill>
                <a:srgbClr val="404040"/>
              </a:solidFill>
              <a:latin typeface="Calibri Light"/>
            </a:endParaRPr>
          </a:p>
        </p:txBody>
      </p:sp>
      <p:pic>
        <p:nvPicPr>
          <p:cNvPr id="12" name="Picture 11">
            <a:extLst>
              <a:ext uri="{FF2B5EF4-FFF2-40B4-BE49-F238E27FC236}">
                <a16:creationId xmlns:a16="http://schemas.microsoft.com/office/drawing/2014/main" id="{67F9FF63-CDC7-5296-8493-4475F2DE6B1E}"/>
              </a:ext>
            </a:extLst>
          </p:cNvPr>
          <p:cNvPicPr>
            <a:picLocks noChangeAspect="1"/>
          </p:cNvPicPr>
          <p:nvPr/>
        </p:nvPicPr>
        <p:blipFill>
          <a:blip r:embed="rId7"/>
          <a:stretch>
            <a:fillRect/>
          </a:stretch>
        </p:blipFill>
        <p:spPr>
          <a:xfrm>
            <a:off x="8787403" y="3181226"/>
            <a:ext cx="3265894" cy="2299822"/>
          </a:xfrm>
          <a:prstGeom prst="rect">
            <a:avLst/>
          </a:prstGeom>
        </p:spPr>
      </p:pic>
    </p:spTree>
    <p:extLst>
      <p:ext uri="{BB962C8B-B14F-4D97-AF65-F5344CB8AC3E}">
        <p14:creationId xmlns:p14="http://schemas.microsoft.com/office/powerpoint/2010/main" val="259309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021" y="448746"/>
            <a:ext cx="10058400" cy="483418"/>
          </a:xfrm>
        </p:spPr>
        <p:txBody>
          <a:bodyPr/>
          <a:lstStyle/>
          <a:p>
            <a:r>
              <a:rPr lang="en-US" dirty="0">
                <a:solidFill>
                  <a:srgbClr val="C95C3A"/>
                </a:solidFill>
              </a:rPr>
              <a:t>Why this topic?</a:t>
            </a:r>
            <a:endParaRPr lang="en-US" dirty="0">
              <a:solidFill>
                <a:srgbClr val="404040"/>
              </a:solidFill>
              <a:latin typeface="Calibri Light"/>
            </a:endParaRPr>
          </a:p>
        </p:txBody>
      </p:sp>
      <p:sp>
        <p:nvSpPr>
          <p:cNvPr id="3" name="Content Placeholder 2"/>
          <p:cNvSpPr>
            <a:spLocks noGrp="1"/>
          </p:cNvSpPr>
          <p:nvPr>
            <p:ph idx="1"/>
          </p:nvPr>
        </p:nvSpPr>
        <p:spPr>
          <a:xfrm>
            <a:off x="247135" y="1744998"/>
            <a:ext cx="10363200" cy="5308945"/>
          </a:xfrm>
        </p:spPr>
        <p:txBody>
          <a:bodyPr vert="horz" lIns="0" tIns="45720" rIns="0" bIns="45720" rtlCol="0" anchor="t">
            <a:normAutofit/>
          </a:bodyPr>
          <a:lstStyle/>
          <a:p>
            <a:pPr>
              <a:buNone/>
            </a:pPr>
            <a:r>
              <a:rPr lang="en-US" dirty="0"/>
              <a:t>1. Wide area of implementation; solves a real-world problem</a:t>
            </a:r>
            <a:r>
              <a:rPr lang="en-US" sz="1400" dirty="0"/>
              <a:t>**</a:t>
            </a:r>
          </a:p>
          <a:p>
            <a:pPr>
              <a:buNone/>
            </a:pPr>
            <a:r>
              <a:rPr lang="en-US" dirty="0"/>
              <a:t>2. Extremely relatable for International students</a:t>
            </a:r>
            <a:endParaRPr lang="en-US" dirty="0">
              <a:latin typeface="Calibri"/>
            </a:endParaRPr>
          </a:p>
          <a:p>
            <a:pPr>
              <a:buNone/>
            </a:pPr>
            <a:r>
              <a:rPr lang="en-US" dirty="0">
                <a:solidFill>
                  <a:srgbClr val="C95C3A"/>
                </a:solidFill>
              </a:rPr>
              <a:t>3. Something additional for class – wave to vector</a:t>
            </a:r>
            <a:endParaRPr lang="en-US" dirty="0">
              <a:solidFill>
                <a:schemeClr val="tx1"/>
              </a:solidFill>
              <a:latin typeface="Calibri"/>
            </a:endParaRPr>
          </a:p>
          <a:p>
            <a:pPr>
              <a:buNone/>
            </a:pPr>
            <a:r>
              <a:rPr lang="en-US" sz="1600" b="1" dirty="0">
                <a:solidFill>
                  <a:srgbClr val="404040"/>
                </a:solidFill>
                <a:latin typeface="Calibri"/>
              </a:rPr>
              <a:t>**</a:t>
            </a:r>
            <a:r>
              <a:rPr lang="en-US" sz="1600" b="1" dirty="0">
                <a:solidFill>
                  <a:schemeClr val="tx1"/>
                </a:solidFill>
                <a:latin typeface="Calibri"/>
              </a:rPr>
              <a:t>Instance -  “TOEFL, IELTS exams; automating the task”</a:t>
            </a:r>
          </a:p>
          <a:p>
            <a:pPr>
              <a:buNone/>
            </a:pPr>
            <a:endParaRPr lang="en-US" dirty="0">
              <a:solidFill>
                <a:schemeClr val="tx1"/>
              </a:solidFill>
              <a:latin typeface="Calibri"/>
            </a:endParaRPr>
          </a:p>
          <a:p>
            <a:pPr>
              <a:buNone/>
            </a:pPr>
            <a:endParaRPr lang="en-US" dirty="0">
              <a:solidFill>
                <a:schemeClr val="tx1"/>
              </a:solidFill>
              <a:latin typeface="Calibri"/>
            </a:endParaRPr>
          </a:p>
          <a:p>
            <a:pPr lvl="1"/>
            <a:endParaRPr lang="en-US" sz="2000" dirty="0">
              <a:solidFill>
                <a:schemeClr val="tx1"/>
              </a:solidFill>
              <a:latin typeface="Calibri"/>
            </a:endParaRPr>
          </a:p>
          <a:p>
            <a:pPr marL="0" indent="0">
              <a:buNone/>
            </a:pPr>
            <a:endParaRPr lang="en-US" dirty="0">
              <a:solidFill>
                <a:srgbClr val="404040"/>
              </a:solidFill>
              <a:latin typeface="Calibri"/>
            </a:endParaRPr>
          </a:p>
        </p:txBody>
      </p:sp>
      <p:pic>
        <p:nvPicPr>
          <p:cNvPr id="7" name="Picture 6">
            <a:extLst>
              <a:ext uri="{FF2B5EF4-FFF2-40B4-BE49-F238E27FC236}">
                <a16:creationId xmlns:a16="http://schemas.microsoft.com/office/drawing/2014/main" id="{05FA648C-37B7-0A96-D5AF-71377BD5CB5A}"/>
              </a:ext>
            </a:extLst>
          </p:cNvPr>
          <p:cNvPicPr>
            <a:picLocks noChangeAspect="1"/>
          </p:cNvPicPr>
          <p:nvPr/>
        </p:nvPicPr>
        <p:blipFill>
          <a:blip r:embed="rId3"/>
          <a:stretch>
            <a:fillRect/>
          </a:stretch>
        </p:blipFill>
        <p:spPr>
          <a:xfrm>
            <a:off x="7490523" y="2280062"/>
            <a:ext cx="4690840" cy="4577938"/>
          </a:xfrm>
          <a:prstGeom prst="rect">
            <a:avLst/>
          </a:prstGeom>
        </p:spPr>
      </p:pic>
      <p:sp>
        <p:nvSpPr>
          <p:cNvPr id="8" name="Title 1">
            <a:extLst>
              <a:ext uri="{FF2B5EF4-FFF2-40B4-BE49-F238E27FC236}">
                <a16:creationId xmlns:a16="http://schemas.microsoft.com/office/drawing/2014/main" id="{EEE78281-E6BC-8918-7D74-D6DFD9E04DC0}"/>
              </a:ext>
            </a:extLst>
          </p:cNvPr>
          <p:cNvSpPr txBox="1">
            <a:spLocks/>
          </p:cNvSpPr>
          <p:nvPr/>
        </p:nvSpPr>
        <p:spPr>
          <a:xfrm>
            <a:off x="-691117" y="5093049"/>
            <a:ext cx="7347383" cy="483418"/>
          </a:xfrm>
          <a:prstGeom prst="rect">
            <a:avLst/>
          </a:prstGeom>
        </p:spPr>
        <p:txBody>
          <a:bodyPr vert="horz" lIns="0" tIns="0" rIns="0" bIns="0" rtlCol="0" anchor="t">
            <a:noAutofit/>
          </a:bodyPr>
          <a:lstStyle>
            <a:lvl1pPr algn="ctr" defTabSz="914400" rtl="0" eaLnBrk="1" latinLnBrk="0" hangingPunct="1">
              <a:lnSpc>
                <a:spcPct val="85000"/>
              </a:lnSpc>
              <a:spcBef>
                <a:spcPct val="0"/>
              </a:spcBef>
              <a:buNone/>
              <a:defRPr sz="4000" b="1" kern="1200">
                <a:solidFill>
                  <a:schemeClr val="tx1"/>
                </a:solidFill>
                <a:latin typeface="+mj-lt"/>
                <a:ea typeface="+mj-ea"/>
                <a:cs typeface="+mj-cs"/>
              </a:defRPr>
            </a:lvl1pPr>
          </a:lstStyle>
          <a:p>
            <a:r>
              <a:rPr lang="en-US" dirty="0">
                <a:solidFill>
                  <a:srgbClr val="C95C3A"/>
                </a:solidFill>
              </a:rPr>
              <a:t>Why should we care?</a:t>
            </a:r>
            <a:endParaRPr lang="en-US" dirty="0">
              <a:solidFill>
                <a:srgbClr val="404040"/>
              </a:solidFill>
              <a:latin typeface="Calibri Light"/>
            </a:endParaRPr>
          </a:p>
        </p:txBody>
      </p:sp>
    </p:spTree>
    <p:extLst>
      <p:ext uri="{BB962C8B-B14F-4D97-AF65-F5344CB8AC3E}">
        <p14:creationId xmlns:p14="http://schemas.microsoft.com/office/powerpoint/2010/main" val="2187053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4" descr="Screen Clipping">
            <a:extLst>
              <a:ext uri="{FF2B5EF4-FFF2-40B4-BE49-F238E27FC236}">
                <a16:creationId xmlns:a16="http://schemas.microsoft.com/office/drawing/2014/main" id="{37E8B504-A5AA-F3B6-624B-2A0382353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6" y="736007"/>
            <a:ext cx="3294388" cy="2139834"/>
          </a:xfrm>
          <a:prstGeom prst="rect">
            <a:avLst/>
          </a:prstGeom>
        </p:spPr>
      </p:pic>
      <p:pic>
        <p:nvPicPr>
          <p:cNvPr id="14" name="Picture 13" descr="Screen Clipping">
            <a:extLst>
              <a:ext uri="{FF2B5EF4-FFF2-40B4-BE49-F238E27FC236}">
                <a16:creationId xmlns:a16="http://schemas.microsoft.com/office/drawing/2014/main" id="{9A2ACA21-4AB5-CB5F-2793-85EECE789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7974" y="628346"/>
            <a:ext cx="6312032" cy="2655472"/>
          </a:xfrm>
          <a:prstGeom prst="rect">
            <a:avLst/>
          </a:prstGeom>
        </p:spPr>
      </p:pic>
      <p:pic>
        <p:nvPicPr>
          <p:cNvPr id="10" name="Picture 9">
            <a:extLst>
              <a:ext uri="{FF2B5EF4-FFF2-40B4-BE49-F238E27FC236}">
                <a16:creationId xmlns:a16="http://schemas.microsoft.com/office/drawing/2014/main" id="{B4DF8499-DB2D-4747-B907-69A8A60D4805}"/>
              </a:ext>
            </a:extLst>
          </p:cNvPr>
          <p:cNvPicPr>
            <a:picLocks noChangeAspect="1"/>
          </p:cNvPicPr>
          <p:nvPr/>
        </p:nvPicPr>
        <p:blipFill rotWithShape="1">
          <a:blip r:embed="rId5"/>
          <a:srcRect l="9496" t="48824" r="5959" b="2375"/>
          <a:stretch/>
        </p:blipFill>
        <p:spPr>
          <a:xfrm>
            <a:off x="-8828" y="3265066"/>
            <a:ext cx="2506206" cy="1590810"/>
          </a:xfrm>
          <a:prstGeom prst="rect">
            <a:avLst/>
          </a:prstGeom>
        </p:spPr>
      </p:pic>
      <p:sp>
        <p:nvSpPr>
          <p:cNvPr id="6" name="Content Placeholder 5">
            <a:extLst>
              <a:ext uri="{FF2B5EF4-FFF2-40B4-BE49-F238E27FC236}">
                <a16:creationId xmlns:a16="http://schemas.microsoft.com/office/drawing/2014/main" id="{AD93908B-C3CD-7D02-1725-F9C9A02F32A9}"/>
              </a:ext>
            </a:extLst>
          </p:cNvPr>
          <p:cNvSpPr>
            <a:spLocks noGrp="1"/>
          </p:cNvSpPr>
          <p:nvPr>
            <p:ph idx="1"/>
          </p:nvPr>
        </p:nvSpPr>
        <p:spPr>
          <a:xfrm>
            <a:off x="76200" y="647700"/>
            <a:ext cx="10363200" cy="6070733"/>
          </a:xfrm>
        </p:spPr>
        <p:txBody>
          <a:bodyPr/>
          <a:lstStyle/>
          <a:p>
            <a:r>
              <a:rPr lang="en-US" dirty="0"/>
              <a:t> </a:t>
            </a:r>
            <a:endParaRPr lang="en-US" sz="1600" dirty="0">
              <a:ea typeface="Cambria Math" panose="02040503050406030204" pitchFamily="18" charset="0"/>
            </a:endParaRPr>
          </a:p>
          <a:p>
            <a:endParaRPr lang="en-US" sz="1800" dirty="0"/>
          </a:p>
        </p:txBody>
      </p:sp>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Connectionist Temporal Classification (CTC)</a:t>
            </a:r>
            <a:endParaRPr lang="en-US" sz="2800" dirty="0">
              <a:solidFill>
                <a:srgbClr val="404040"/>
              </a:solidFill>
              <a:latin typeface="Calibri Light"/>
            </a:endParaRPr>
          </a:p>
        </p:txBody>
      </p:sp>
      <p:pic>
        <p:nvPicPr>
          <p:cNvPr id="12" name="Picture 11">
            <a:extLst>
              <a:ext uri="{FF2B5EF4-FFF2-40B4-BE49-F238E27FC236}">
                <a16:creationId xmlns:a16="http://schemas.microsoft.com/office/drawing/2014/main" id="{67F9FF63-CDC7-5296-8493-4475F2DE6B1E}"/>
              </a:ext>
            </a:extLst>
          </p:cNvPr>
          <p:cNvPicPr>
            <a:picLocks noChangeAspect="1"/>
          </p:cNvPicPr>
          <p:nvPr/>
        </p:nvPicPr>
        <p:blipFill rotWithShape="1">
          <a:blip r:embed="rId6"/>
          <a:srcRect l="2754" r="1585"/>
          <a:stretch/>
        </p:blipFill>
        <p:spPr>
          <a:xfrm>
            <a:off x="2522710" y="3285020"/>
            <a:ext cx="2299400" cy="1590810"/>
          </a:xfrm>
          <a:prstGeom prst="rect">
            <a:avLst/>
          </a:prstGeom>
        </p:spPr>
      </p:pic>
      <p:pic>
        <p:nvPicPr>
          <p:cNvPr id="3" name="Picture 2" descr="Screen Clipping">
            <a:extLst>
              <a:ext uri="{FF2B5EF4-FFF2-40B4-BE49-F238E27FC236}">
                <a16:creationId xmlns:a16="http://schemas.microsoft.com/office/drawing/2014/main" id="{77FDC844-8526-8463-A9B0-97009D3C65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000" y="235496"/>
            <a:ext cx="1081090" cy="1325866"/>
          </a:xfrm>
          <a:prstGeom prst="rect">
            <a:avLst/>
          </a:prstGeom>
        </p:spPr>
      </p:pic>
      <p:pic>
        <p:nvPicPr>
          <p:cNvPr id="4" name="Picture 3" descr="Screen Clipping">
            <a:extLst>
              <a:ext uri="{FF2B5EF4-FFF2-40B4-BE49-F238E27FC236}">
                <a16:creationId xmlns:a16="http://schemas.microsoft.com/office/drawing/2014/main" id="{D788FB3B-4491-4323-4AFE-A5B0754A4A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8492" y="586438"/>
            <a:ext cx="1169482" cy="822718"/>
          </a:xfrm>
          <a:prstGeom prst="rect">
            <a:avLst/>
          </a:prstGeom>
        </p:spPr>
      </p:pic>
      <p:pic>
        <p:nvPicPr>
          <p:cNvPr id="5" name="Picture 4">
            <a:extLst>
              <a:ext uri="{FF2B5EF4-FFF2-40B4-BE49-F238E27FC236}">
                <a16:creationId xmlns:a16="http://schemas.microsoft.com/office/drawing/2014/main" id="{C03A4126-0DC4-F464-F844-36A9FBC5A20B}"/>
              </a:ext>
            </a:extLst>
          </p:cNvPr>
          <p:cNvPicPr>
            <a:picLocks noChangeAspect="1"/>
          </p:cNvPicPr>
          <p:nvPr/>
        </p:nvPicPr>
        <p:blipFill>
          <a:blip r:embed="rId9"/>
          <a:stretch>
            <a:fillRect/>
          </a:stretch>
        </p:blipFill>
        <p:spPr>
          <a:xfrm>
            <a:off x="-8880" y="1548872"/>
            <a:ext cx="2460416" cy="1608858"/>
          </a:xfrm>
          <a:prstGeom prst="rect">
            <a:avLst/>
          </a:prstGeom>
        </p:spPr>
      </p:pic>
      <mc:AlternateContent xmlns:mc="http://schemas.openxmlformats.org/markup-compatibility/2006" xmlns:a14="http://schemas.microsoft.com/office/drawing/2010/main">
        <mc:Choice Requires="a14">
          <p:sp>
            <p:nvSpPr>
              <p:cNvPr id="7" name="TextBox 10">
                <a:extLst>
                  <a:ext uri="{FF2B5EF4-FFF2-40B4-BE49-F238E27FC236}">
                    <a16:creationId xmlns:a16="http://schemas.microsoft.com/office/drawing/2014/main" id="{FAA31ADA-AA67-E2DA-9165-9D186607B0F4}"/>
                  </a:ext>
                </a:extLst>
              </p:cNvPr>
              <p:cNvSpPr txBox="1"/>
              <p:nvPr/>
            </p:nvSpPr>
            <p:spPr>
              <a:xfrm>
                <a:off x="378871" y="6326"/>
                <a:ext cx="93179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US" dirty="0"/>
              </a:p>
            </p:txBody>
          </p:sp>
        </mc:Choice>
        <mc:Fallback xmlns="">
          <p:sp>
            <p:nvSpPr>
              <p:cNvPr id="7" name="TextBox 10">
                <a:extLst>
                  <a:ext uri="{FF2B5EF4-FFF2-40B4-BE49-F238E27FC236}">
                    <a16:creationId xmlns:a16="http://schemas.microsoft.com/office/drawing/2014/main" id="{FAA31ADA-AA67-E2DA-9165-9D186607B0F4}"/>
                  </a:ext>
                </a:extLst>
              </p:cNvPr>
              <p:cNvSpPr txBox="1">
                <a:spLocks noRot="1" noChangeAspect="1" noMove="1" noResize="1" noEditPoints="1" noAdjustHandles="1" noChangeArrowheads="1" noChangeShapeType="1" noTextEdit="1"/>
              </p:cNvSpPr>
              <p:nvPr/>
            </p:nvSpPr>
            <p:spPr>
              <a:xfrm>
                <a:off x="378871" y="6326"/>
                <a:ext cx="931794" cy="369332"/>
              </a:xfrm>
              <a:prstGeom prst="rect">
                <a:avLst/>
              </a:prstGeom>
              <a:blipFill>
                <a:blip r:embed="rId10"/>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1">
                <a:extLst>
                  <a:ext uri="{FF2B5EF4-FFF2-40B4-BE49-F238E27FC236}">
                    <a16:creationId xmlns:a16="http://schemas.microsoft.com/office/drawing/2014/main" id="{365B49C9-7F5E-5CB6-3284-93FE22322745}"/>
                  </a:ext>
                </a:extLst>
              </p:cNvPr>
              <p:cNvSpPr txBox="1"/>
              <p:nvPr/>
            </p:nvSpPr>
            <p:spPr>
              <a:xfrm>
                <a:off x="1322876" y="63007"/>
                <a:ext cx="115563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𝑏𝑒𝑒</m:t>
                      </m:r>
                      <m:r>
                        <a:rPr lang="en-US" b="0" i="1" smtClean="0">
                          <a:latin typeface="Cambria Math" panose="02040503050406030204" pitchFamily="18" charset="0"/>
                        </a:rPr>
                        <m:t>}</m:t>
                      </m:r>
                    </m:oMath>
                  </m:oMathPara>
                </a14:m>
                <a:endParaRPr lang="en-US"/>
              </a:p>
            </p:txBody>
          </p:sp>
        </mc:Choice>
        <mc:Fallback xmlns="">
          <p:sp>
            <p:nvSpPr>
              <p:cNvPr id="11" name="TextBox 11">
                <a:extLst>
                  <a:ext uri="{FF2B5EF4-FFF2-40B4-BE49-F238E27FC236}">
                    <a16:creationId xmlns:a16="http://schemas.microsoft.com/office/drawing/2014/main" id="{365B49C9-7F5E-5CB6-3284-93FE22322745}"/>
                  </a:ext>
                </a:extLst>
              </p:cNvPr>
              <p:cNvSpPr txBox="1">
                <a:spLocks noRot="1" noChangeAspect="1" noMove="1" noResize="1" noEditPoints="1" noAdjustHandles="1" noChangeArrowheads="1" noChangeShapeType="1" noTextEdit="1"/>
              </p:cNvSpPr>
              <p:nvPr/>
            </p:nvSpPr>
            <p:spPr>
              <a:xfrm>
                <a:off x="1322876" y="63007"/>
                <a:ext cx="1155636" cy="369332"/>
              </a:xfrm>
              <a:prstGeom prst="rect">
                <a:avLst/>
              </a:prstGeom>
              <a:blipFill>
                <a:blip r:embed="rId11"/>
                <a:stretch>
                  <a:fillRect b="-16393"/>
                </a:stretch>
              </a:blipFill>
            </p:spPr>
            <p:txBody>
              <a:bodyPr/>
              <a:lstStyle/>
              <a:p>
                <a:r>
                  <a:rPr lang="en-US">
                    <a:noFill/>
                  </a:rPr>
                  <a:t> </a:t>
                </a:r>
              </a:p>
            </p:txBody>
          </p:sp>
        </mc:Fallback>
      </mc:AlternateContent>
      <p:pic>
        <p:nvPicPr>
          <p:cNvPr id="15" name="Content Placeholder 3" descr="Screen Clipping">
            <a:extLst>
              <a:ext uri="{FF2B5EF4-FFF2-40B4-BE49-F238E27FC236}">
                <a16:creationId xmlns:a16="http://schemas.microsoft.com/office/drawing/2014/main" id="{15E59E86-1CF2-6B9E-F2FF-BC8AF01BF8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8232" y="5012171"/>
            <a:ext cx="4284455" cy="1739235"/>
          </a:xfrm>
          <a:prstGeom prst="rect">
            <a:avLst/>
          </a:prstGeom>
        </p:spPr>
      </p:pic>
      <p:pic>
        <p:nvPicPr>
          <p:cNvPr id="16" name="Picture 15" descr="Screen Clipping">
            <a:extLst>
              <a:ext uri="{FF2B5EF4-FFF2-40B4-BE49-F238E27FC236}">
                <a16:creationId xmlns:a16="http://schemas.microsoft.com/office/drawing/2014/main" id="{B213A778-37D5-3F40-EF08-3713718C50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45387" y="4861891"/>
            <a:ext cx="4146614" cy="1928222"/>
          </a:xfrm>
          <a:prstGeom prst="rect">
            <a:avLst/>
          </a:prstGeom>
        </p:spPr>
      </p:pic>
      <p:pic>
        <p:nvPicPr>
          <p:cNvPr id="17" name="table">
            <a:extLst>
              <a:ext uri="{FF2B5EF4-FFF2-40B4-BE49-F238E27FC236}">
                <a16:creationId xmlns:a16="http://schemas.microsoft.com/office/drawing/2014/main" id="{DB01D783-334D-C6DC-ACD7-053882D5F895}"/>
              </a:ext>
            </a:extLst>
          </p:cNvPr>
          <p:cNvPicPr>
            <a:picLocks noChangeAspect="1"/>
          </p:cNvPicPr>
          <p:nvPr/>
        </p:nvPicPr>
        <p:blipFill>
          <a:blip r:embed="rId14"/>
          <a:stretch>
            <a:fillRect/>
          </a:stretch>
        </p:blipFill>
        <p:spPr>
          <a:xfrm>
            <a:off x="65860" y="5215797"/>
            <a:ext cx="3668745" cy="1611723"/>
          </a:xfrm>
          <a:prstGeom prst="rect">
            <a:avLst/>
          </a:prstGeom>
        </p:spPr>
      </p:pic>
      <p:sp>
        <p:nvSpPr>
          <p:cNvPr id="19" name="TextBox 18">
            <a:extLst>
              <a:ext uri="{FF2B5EF4-FFF2-40B4-BE49-F238E27FC236}">
                <a16:creationId xmlns:a16="http://schemas.microsoft.com/office/drawing/2014/main" id="{02B75FE9-7A65-164C-710D-2DB07726EB06}"/>
              </a:ext>
            </a:extLst>
          </p:cNvPr>
          <p:cNvSpPr txBox="1"/>
          <p:nvPr/>
        </p:nvSpPr>
        <p:spPr>
          <a:xfrm>
            <a:off x="4822111" y="3574182"/>
            <a:ext cx="7605866" cy="1092607"/>
          </a:xfrm>
          <a:prstGeom prst="rect">
            <a:avLst/>
          </a:prstGeom>
          <a:noFill/>
        </p:spPr>
        <p:txBody>
          <a:bodyPr wrap="square">
            <a:spAutoFit/>
          </a:bodyPr>
          <a:lstStyle/>
          <a:p>
            <a:r>
              <a:rPr lang="en-US" sz="1800" dirty="0">
                <a:solidFill>
                  <a:srgbClr val="305142"/>
                </a:solidFill>
              </a:rPr>
              <a:t>CTC embeds history in continuous hidden space, more capable than HMM</a:t>
            </a:r>
          </a:p>
          <a:p>
            <a:r>
              <a:rPr lang="en-US" sz="1800" dirty="0">
                <a:solidFill>
                  <a:srgbClr val="305142"/>
                </a:solidFill>
              </a:rPr>
              <a:t>CTC has spiky predictions, more discriminable between states than HMM</a:t>
            </a:r>
          </a:p>
          <a:p>
            <a:r>
              <a:rPr lang="en-US" sz="1800" dirty="0">
                <a:solidFill>
                  <a:srgbClr val="305142"/>
                </a:solidFill>
              </a:rPr>
              <a:t>CTC with less states (40) is significantly faster for decoding than HMM (10k)</a:t>
            </a:r>
          </a:p>
          <a:p>
            <a:endParaRPr lang="en-US" sz="1100" dirty="0">
              <a:solidFill>
                <a:srgbClr val="305142"/>
              </a:solidFill>
            </a:endParaRPr>
          </a:p>
        </p:txBody>
      </p:sp>
      <p:sp>
        <p:nvSpPr>
          <p:cNvPr id="21" name="TextBox 20">
            <a:extLst>
              <a:ext uri="{FF2B5EF4-FFF2-40B4-BE49-F238E27FC236}">
                <a16:creationId xmlns:a16="http://schemas.microsoft.com/office/drawing/2014/main" id="{296DA68A-FC00-CC60-906A-01DA32FEC467}"/>
              </a:ext>
            </a:extLst>
          </p:cNvPr>
          <p:cNvSpPr txBox="1"/>
          <p:nvPr/>
        </p:nvSpPr>
        <p:spPr>
          <a:xfrm>
            <a:off x="4627940" y="4694184"/>
            <a:ext cx="854243" cy="369332"/>
          </a:xfrm>
          <a:prstGeom prst="rect">
            <a:avLst/>
          </a:prstGeom>
          <a:noFill/>
        </p:spPr>
        <p:txBody>
          <a:bodyPr wrap="square">
            <a:spAutoFit/>
          </a:bodyPr>
          <a:lstStyle/>
          <a:p>
            <a:r>
              <a:rPr lang="en-US" sz="1800" b="1" dirty="0">
                <a:solidFill>
                  <a:srgbClr val="305142"/>
                </a:solidFill>
                <a:highlight>
                  <a:srgbClr val="FFFF00"/>
                </a:highlight>
              </a:rPr>
              <a:t>HMM</a:t>
            </a:r>
            <a:endParaRPr lang="en-US" b="1" dirty="0">
              <a:highlight>
                <a:srgbClr val="FFFF00"/>
              </a:highlight>
            </a:endParaRPr>
          </a:p>
        </p:txBody>
      </p:sp>
      <p:sp>
        <p:nvSpPr>
          <p:cNvPr id="22" name="TextBox 21">
            <a:extLst>
              <a:ext uri="{FF2B5EF4-FFF2-40B4-BE49-F238E27FC236}">
                <a16:creationId xmlns:a16="http://schemas.microsoft.com/office/drawing/2014/main" id="{2EDE9B68-6BE2-8BF8-DE8E-ED17CBAB4E82}"/>
              </a:ext>
            </a:extLst>
          </p:cNvPr>
          <p:cNvSpPr txBox="1"/>
          <p:nvPr/>
        </p:nvSpPr>
        <p:spPr>
          <a:xfrm>
            <a:off x="10915877" y="4580744"/>
            <a:ext cx="854243" cy="369332"/>
          </a:xfrm>
          <a:prstGeom prst="rect">
            <a:avLst/>
          </a:prstGeom>
          <a:noFill/>
        </p:spPr>
        <p:txBody>
          <a:bodyPr wrap="square">
            <a:spAutoFit/>
          </a:bodyPr>
          <a:lstStyle/>
          <a:p>
            <a:r>
              <a:rPr lang="en-US" sz="1800" b="1" dirty="0">
                <a:solidFill>
                  <a:srgbClr val="305142"/>
                </a:solidFill>
                <a:highlight>
                  <a:srgbClr val="FFFF00"/>
                </a:highlight>
              </a:rPr>
              <a:t>CTC</a:t>
            </a:r>
            <a:endParaRPr lang="en-US" b="1" dirty="0">
              <a:highlight>
                <a:srgbClr val="FFFF00"/>
              </a:highlight>
            </a:endParaRPr>
          </a:p>
        </p:txBody>
      </p:sp>
    </p:spTree>
    <p:extLst>
      <p:ext uri="{BB962C8B-B14F-4D97-AF65-F5344CB8AC3E}">
        <p14:creationId xmlns:p14="http://schemas.microsoft.com/office/powerpoint/2010/main" val="2494343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3A95D3-AE32-5E9D-25AB-49AF99E0FCA5}"/>
              </a:ext>
            </a:extLst>
          </p:cNvPr>
          <p:cNvSpPr/>
          <p:nvPr/>
        </p:nvSpPr>
        <p:spPr>
          <a:xfrm>
            <a:off x="2799596" y="1663034"/>
            <a:ext cx="8478004" cy="1857549"/>
          </a:xfrm>
          <a:prstGeom prst="rect">
            <a:avLst/>
          </a:prstGeom>
          <a:solidFill>
            <a:schemeClr val="accent6">
              <a:lumMod val="50000"/>
            </a:schemeClr>
          </a:solidFill>
        </p:spPr>
        <p:style>
          <a:lnRef idx="2">
            <a:schemeClr val="accent1">
              <a:shade val="50000"/>
            </a:schemeClr>
          </a:lnRef>
          <a:fillRef idx="1001">
            <a:schemeClr val="lt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B63C83C0-FF99-3B91-6446-02B2C1217F6D}"/>
              </a:ext>
            </a:extLst>
          </p:cNvPr>
          <p:cNvSpPr/>
          <p:nvPr/>
        </p:nvSpPr>
        <p:spPr>
          <a:xfrm>
            <a:off x="2887260" y="2072095"/>
            <a:ext cx="3907236" cy="1353238"/>
          </a:xfrm>
          <a:prstGeom prst="rect">
            <a:avLst/>
          </a:prstGeom>
          <a:solidFill>
            <a:schemeClr val="accent5">
              <a:lumMod val="75000"/>
              <a:lumOff val="25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ASR Evolution: GMM-HMM – End-to-End Deep Models </a:t>
            </a:r>
            <a:br>
              <a:rPr lang="en-US" sz="3600" dirty="0"/>
            </a:br>
            <a:endParaRPr lang="en-US" sz="2800" dirty="0">
              <a:solidFill>
                <a:srgbClr val="404040"/>
              </a:solidFill>
              <a:latin typeface="Calibri Ligh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3"/>
                <a:stretch>
                  <a:fillRect/>
                </a:stretch>
              </a:blipFill>
            </p:spPr>
            <p:txBody>
              <a:bodyPr/>
              <a:lstStyle/>
              <a:p>
                <a:r>
                  <a:rPr lang="en-US">
                    <a:noFill/>
                  </a:rPr>
                  <a:t> </a:t>
                </a:r>
              </a:p>
            </p:txBody>
          </p:sp>
        </mc:Fallback>
      </mc:AlternateContent>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16" y="389262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474377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4743774"/>
                <a:ext cx="389850" cy="369332"/>
              </a:xfrm>
              <a:prstGeom prst="rect">
                <a:avLst/>
              </a:prstGeom>
              <a:blipFill>
                <a:blip r:embed="rId5"/>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2641830"/>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6" name="Rectangle 55">
            <a:extLst>
              <a:ext uri="{FF2B5EF4-FFF2-40B4-BE49-F238E27FC236}">
                <a16:creationId xmlns:a16="http://schemas.microsoft.com/office/drawing/2014/main" id="{39001BFC-A2C5-B4D7-A2EA-EB75A7E4DECC}"/>
              </a:ext>
            </a:extLst>
          </p:cNvPr>
          <p:cNvSpPr/>
          <p:nvPr/>
        </p:nvSpPr>
        <p:spPr>
          <a:xfrm>
            <a:off x="5600030" y="2642001"/>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2641830"/>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2641830"/>
            <a:ext cx="1208015"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2992631"/>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2992631"/>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2992631"/>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2992631"/>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2992631"/>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3020904"/>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492088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492088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394331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394331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394331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412819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412413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394331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474377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4743774"/>
                <a:ext cx="40588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2277226"/>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2277226"/>
                <a:ext cx="9711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727304" y="2277226"/>
                <a:ext cx="95346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m:oMathPara>
                </a14:m>
                <a:endParaRPr lang="en-US" b="1"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727304" y="2277226"/>
                <a:ext cx="953466" cy="369332"/>
              </a:xfrm>
              <a:prstGeom prst="rect">
                <a:avLst/>
              </a:prstGeom>
              <a:blipFill>
                <a:blip r:embed="rId8"/>
                <a:stretch>
                  <a:fillRect b="-11667"/>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7005" y="383721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474377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4743774"/>
                <a:ext cx="405880" cy="369332"/>
              </a:xfrm>
              <a:prstGeom prst="rect">
                <a:avLst/>
              </a:prstGeom>
              <a:blipFill>
                <a:blip r:embed="rId10"/>
                <a:stretch>
                  <a:fillRect b="-11475"/>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492088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394741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60842" y="2277226"/>
                <a:ext cx="101277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b="1"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60842" y="2277226"/>
                <a:ext cx="101277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25088" y="2277226"/>
                <a:ext cx="81067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b="1"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25088" y="2277226"/>
                <a:ext cx="810670" cy="369332"/>
              </a:xfrm>
              <a:prstGeom prst="rect">
                <a:avLst/>
              </a:prstGeom>
              <a:blipFill>
                <a:blip r:embed="rId12"/>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474377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4743774"/>
                <a:ext cx="367408" cy="369332"/>
              </a:xfrm>
              <a:prstGeom prst="rect">
                <a:avLst/>
              </a:prstGeom>
              <a:blipFill>
                <a:blip r:embed="rId13"/>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492088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474377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4743774"/>
                <a:ext cx="465191" cy="369332"/>
              </a:xfrm>
              <a:prstGeom prst="rect">
                <a:avLst/>
              </a:prstGeom>
              <a:blipFill>
                <a:blip r:embed="rId14"/>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492088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492088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p:sp>
        <p:nvSpPr>
          <p:cNvPr id="6" name="Rectangle 5">
            <a:extLst>
              <a:ext uri="{FF2B5EF4-FFF2-40B4-BE49-F238E27FC236}">
                <a16:creationId xmlns:a16="http://schemas.microsoft.com/office/drawing/2014/main" id="{5495BFA1-46AC-37B2-4293-1BB850FCA431}"/>
              </a:ext>
            </a:extLst>
          </p:cNvPr>
          <p:cNvSpPr/>
          <p:nvPr/>
        </p:nvSpPr>
        <p:spPr>
          <a:xfrm>
            <a:off x="2985933" y="2138574"/>
            <a:ext cx="1795718" cy="1286759"/>
          </a:xfrm>
          <a:prstGeom prst="rect">
            <a:avLst/>
          </a:prstGeom>
          <a:solidFill>
            <a:schemeClr val="accent5">
              <a:lumMod val="50000"/>
              <a:lumOff val="50000"/>
            </a:schemeClr>
          </a:solidFill>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cxnSp>
        <p:nvCxnSpPr>
          <p:cNvPr id="12" name="Straight Arrow Connector 11">
            <a:extLst>
              <a:ext uri="{FF2B5EF4-FFF2-40B4-BE49-F238E27FC236}">
                <a16:creationId xmlns:a16="http://schemas.microsoft.com/office/drawing/2014/main" id="{74ABCB62-1B2A-8F6C-DDEE-39EBE47AE0F9}"/>
              </a:ext>
            </a:extLst>
          </p:cNvPr>
          <p:cNvCxnSpPr/>
          <p:nvPr/>
        </p:nvCxnSpPr>
        <p:spPr>
          <a:xfrm>
            <a:off x="6687955" y="3007100"/>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C8FBE81-3353-31A1-276D-A4BF8E0449CD}"/>
              </a:ext>
            </a:extLst>
          </p:cNvPr>
          <p:cNvCxnSpPr/>
          <p:nvPr/>
        </p:nvCxnSpPr>
        <p:spPr>
          <a:xfrm>
            <a:off x="8851148" y="3007100"/>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C112508-AD56-331E-4250-C499979E8704}"/>
              </a:ext>
            </a:extLst>
          </p:cNvPr>
          <p:cNvCxnSpPr/>
          <p:nvPr/>
        </p:nvCxnSpPr>
        <p:spPr>
          <a:xfrm>
            <a:off x="11014341" y="3007100"/>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DC710712-A625-BCCA-F9C6-1DBBFAEAF664}"/>
              </a:ext>
            </a:extLst>
          </p:cNvPr>
          <p:cNvSpPr/>
          <p:nvPr/>
        </p:nvSpPr>
        <p:spPr>
          <a:xfrm>
            <a:off x="2746233" y="391406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017E43DB-21DF-F270-9109-1F183B0F4CAE}"/>
              </a:ext>
            </a:extLst>
          </p:cNvPr>
          <p:cNvSpPr/>
          <p:nvPr/>
        </p:nvSpPr>
        <p:spPr>
          <a:xfrm>
            <a:off x="2841541" y="391000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32A4C74-8374-7937-6478-DD9CE07F4A10}"/>
                  </a:ext>
                </a:extLst>
              </p:cNvPr>
              <p:cNvSpPr/>
              <p:nvPr/>
            </p:nvSpPr>
            <p:spPr>
              <a:xfrm>
                <a:off x="3445540" y="2092855"/>
                <a:ext cx="95233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m:rPr>
                          <m:sty m:val="p"/>
                        </m:rPr>
                        <a:rPr lang="en-US" i="0" dirty="0" smtClean="0">
                          <a:latin typeface="Cambria Math" panose="02040503050406030204" pitchFamily="18" charset="0"/>
                        </a:rPr>
                        <m:t>G</m:t>
                      </m:r>
                      <m:r>
                        <m:rPr>
                          <m:sty m:val="p"/>
                        </m:rPr>
                        <a:rPr lang="en-US" b="0" i="0" dirty="0" smtClean="0">
                          <a:latin typeface="Cambria Math" panose="02040503050406030204" pitchFamily="18" charset="0"/>
                        </a:rPr>
                        <m:t>MMs</m:t>
                      </m:r>
                    </m:oMath>
                  </m:oMathPara>
                </a14:m>
                <a:endParaRPr lang="en-US" b="0" dirty="0"/>
              </a:p>
            </p:txBody>
          </p:sp>
        </mc:Choice>
        <mc:Fallback xmlns="">
          <p:sp>
            <p:nvSpPr>
              <p:cNvPr id="17" name="Rectangle 16">
                <a:extLst>
                  <a:ext uri="{FF2B5EF4-FFF2-40B4-BE49-F238E27FC236}">
                    <a16:creationId xmlns:a16="http://schemas.microsoft.com/office/drawing/2014/main" id="{E32A4C74-8374-7937-6478-DD9CE07F4A10}"/>
                  </a:ext>
                </a:extLst>
              </p:cNvPr>
              <p:cNvSpPr>
                <a:spLocks noRot="1" noChangeAspect="1" noMove="1" noResize="1" noEditPoints="1" noAdjustHandles="1" noChangeArrowheads="1" noChangeShapeType="1" noTextEdit="1"/>
              </p:cNvSpPr>
              <p:nvPr/>
            </p:nvSpPr>
            <p:spPr>
              <a:xfrm>
                <a:off x="3445540" y="2092855"/>
                <a:ext cx="952334" cy="369332"/>
              </a:xfrm>
              <a:prstGeom prst="rect">
                <a:avLst/>
              </a:prstGeom>
              <a:blipFill>
                <a:blip r:embed="rId15"/>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F50C68D5-11E1-75B8-1355-6FCACBE4745C}"/>
              </a:ext>
            </a:extLst>
          </p:cNvPr>
          <p:cNvSpPr/>
          <p:nvPr/>
        </p:nvSpPr>
        <p:spPr>
          <a:xfrm>
            <a:off x="5782200" y="2028011"/>
            <a:ext cx="81304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HMMs</a:t>
            </a:r>
          </a:p>
        </p:txBody>
      </p:sp>
      <p:sp>
        <p:nvSpPr>
          <p:cNvPr id="19" name="Rectangle 18">
            <a:extLst>
              <a:ext uri="{FF2B5EF4-FFF2-40B4-BE49-F238E27FC236}">
                <a16:creationId xmlns:a16="http://schemas.microsoft.com/office/drawing/2014/main" id="{9A247BC3-7E01-8135-9265-ADDA23AEDBDE}"/>
              </a:ext>
            </a:extLst>
          </p:cNvPr>
          <p:cNvSpPr/>
          <p:nvPr/>
        </p:nvSpPr>
        <p:spPr>
          <a:xfrm>
            <a:off x="4227322" y="2135916"/>
            <a:ext cx="132440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DNN-HMMs</a:t>
            </a:r>
          </a:p>
        </p:txBody>
      </p:sp>
      <p:sp>
        <p:nvSpPr>
          <p:cNvPr id="20" name="Rectangle 19">
            <a:extLst>
              <a:ext uri="{FF2B5EF4-FFF2-40B4-BE49-F238E27FC236}">
                <a16:creationId xmlns:a16="http://schemas.microsoft.com/office/drawing/2014/main" id="{3FCABDCB-BC55-F658-79D3-7DFB07695D83}"/>
              </a:ext>
            </a:extLst>
          </p:cNvPr>
          <p:cNvSpPr/>
          <p:nvPr/>
        </p:nvSpPr>
        <p:spPr>
          <a:xfrm>
            <a:off x="4323941" y="1764774"/>
            <a:ext cx="10599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4">
                    <a:lumMod val="20000"/>
                    <a:lumOff val="80000"/>
                  </a:schemeClr>
                </a:solidFill>
              </a:rPr>
              <a:t>RNN-CTC</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2641830"/>
            <a:ext cx="1475763" cy="701602"/>
          </a:xfrm>
          <a:prstGeom prst="rect">
            <a:avLst/>
          </a:prstGeom>
          <a:solidFill>
            <a:schemeClr val="accent6">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p:cxnSp>
        <p:nvCxnSpPr>
          <p:cNvPr id="11" name="Straight Arrow Connector 10">
            <a:extLst>
              <a:ext uri="{FF2B5EF4-FFF2-40B4-BE49-F238E27FC236}">
                <a16:creationId xmlns:a16="http://schemas.microsoft.com/office/drawing/2014/main" id="{9A8004AC-99BB-D0CD-E6CF-FA19D2D27BA1}"/>
              </a:ext>
            </a:extLst>
          </p:cNvPr>
          <p:cNvCxnSpPr/>
          <p:nvPr/>
        </p:nvCxnSpPr>
        <p:spPr>
          <a:xfrm>
            <a:off x="4524762" y="3007100"/>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411001" y="2277226"/>
                <a:ext cx="99193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m:oMathPara>
                </a14:m>
                <a:endParaRPr lang="en-US" b="1"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411001" y="2277226"/>
                <a:ext cx="991938" cy="369332"/>
              </a:xfrm>
              <a:prstGeom prst="rect">
                <a:avLst/>
              </a:prstGeom>
              <a:blipFill>
                <a:blip r:embed="rId16"/>
                <a:stretch>
                  <a:fillRect b="-1166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C93CD3D9-5392-107B-C093-5F8A9B004CAC}"/>
              </a:ext>
            </a:extLst>
          </p:cNvPr>
          <p:cNvSpPr/>
          <p:nvPr/>
        </p:nvSpPr>
        <p:spPr>
          <a:xfrm>
            <a:off x="6452799" y="1592330"/>
            <a:ext cx="105567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4">
                    <a:lumMod val="20000"/>
                    <a:lumOff val="80000"/>
                  </a:schemeClr>
                </a:solidFill>
              </a:rPr>
              <a:t>Attention</a:t>
            </a:r>
          </a:p>
        </p:txBody>
      </p:sp>
    </p:spTree>
    <p:extLst>
      <p:ext uri="{BB962C8B-B14F-4D97-AF65-F5344CB8AC3E}">
        <p14:creationId xmlns:p14="http://schemas.microsoft.com/office/powerpoint/2010/main" val="2078528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23FA888-DA6C-669F-C903-665C561E47AB}"/>
              </a:ext>
            </a:extLst>
          </p:cNvPr>
          <p:cNvSpPr/>
          <p:nvPr/>
        </p:nvSpPr>
        <p:spPr>
          <a:xfrm>
            <a:off x="2606898" y="1279978"/>
            <a:ext cx="8823101" cy="2530166"/>
          </a:xfrm>
          <a:prstGeom prst="rect">
            <a:avLst/>
          </a:prstGeom>
          <a:solidFill>
            <a:schemeClr val="accent4">
              <a:lumMod val="60000"/>
              <a:lumOff val="40000"/>
            </a:schemeClr>
          </a:solidFill>
        </p:spPr>
        <p:style>
          <a:lnRef idx="2">
            <a:schemeClr val="accent1">
              <a:shade val="50000"/>
            </a:schemeClr>
          </a:lnRef>
          <a:fillRef idx="1001">
            <a:schemeClr val="lt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AD3A95D3-AE32-5E9D-25AB-49AF99E0FCA5}"/>
              </a:ext>
            </a:extLst>
          </p:cNvPr>
          <p:cNvSpPr/>
          <p:nvPr/>
        </p:nvSpPr>
        <p:spPr>
          <a:xfrm>
            <a:off x="2799596" y="1800194"/>
            <a:ext cx="8478004" cy="1857549"/>
          </a:xfrm>
          <a:prstGeom prst="rect">
            <a:avLst/>
          </a:prstGeom>
          <a:solidFill>
            <a:schemeClr val="tx1">
              <a:lumMod val="65000"/>
              <a:lumOff val="35000"/>
            </a:schemeClr>
          </a:solidFill>
        </p:spPr>
        <p:style>
          <a:lnRef idx="2">
            <a:schemeClr val="accent1">
              <a:shade val="50000"/>
            </a:schemeClr>
          </a:lnRef>
          <a:fillRef idx="1001">
            <a:schemeClr val="lt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B63C83C0-FF99-3B91-6446-02B2C1217F6D}"/>
              </a:ext>
            </a:extLst>
          </p:cNvPr>
          <p:cNvSpPr/>
          <p:nvPr/>
        </p:nvSpPr>
        <p:spPr>
          <a:xfrm>
            <a:off x="2887260" y="2209255"/>
            <a:ext cx="4068082" cy="1353238"/>
          </a:xfrm>
          <a:prstGeom prst="rect">
            <a:avLst/>
          </a:prstGeom>
          <a:solidFill>
            <a:schemeClr val="bg1">
              <a:lumMod val="50000"/>
            </a:schemeClr>
          </a:solidFill>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Automatic Pronunciation Assessment (APA)</a:t>
            </a:r>
            <a:br>
              <a:rPr lang="en-US" sz="3600" dirty="0"/>
            </a:br>
            <a:endParaRPr lang="en-US" sz="2800" dirty="0">
              <a:solidFill>
                <a:srgbClr val="404040"/>
              </a:solidFill>
              <a:latin typeface="Calibri Ligh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14:m>
                  <m:oMathPara xmlns:m="http://schemas.openxmlformats.org/officeDocument/2006/math">
                    <m:oMathParaPr>
                      <m:jc m:val="left"/>
                    </m:oMathParaPr>
                    <m:oMath xmlns:m="http://schemas.openxmlformats.org/officeDocument/2006/math">
                      <m:acc>
                        <m:accPr>
                          <m:chr m:val="̂"/>
                          <m:ctrlPr>
                            <a:rPr lang="en-US" sz="1800" b="1" i="1" dirty="0" smtClean="0">
                              <a:solidFill>
                                <a:srgbClr val="305142"/>
                              </a:solidFill>
                              <a:latin typeface="Cambria Math" panose="02040503050406030204" pitchFamily="18" charset="0"/>
                            </a:rPr>
                          </m:ctrlPr>
                        </m:accPr>
                        <m:e>
                          <m:r>
                            <a:rPr lang="en-US" sz="1800" b="1" i="1" dirty="0">
                              <a:solidFill>
                                <a:srgbClr val="305142"/>
                              </a:solidFill>
                              <a:latin typeface="Cambria Math" panose="02040503050406030204" pitchFamily="18" charset="0"/>
                            </a:rPr>
                            <m:t>𝑾</m:t>
                          </m:r>
                        </m:e>
                      </m:ac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𝑾</m:t>
                              </m:r>
                            </m:e>
                            <m:e>
                              <m:r>
                                <a:rPr lang="en-US" sz="1800" b="1" i="1" dirty="0">
                                  <a:solidFill>
                                    <a:srgbClr val="305142"/>
                                  </a:solidFill>
                                  <a:latin typeface="Cambria Math" panose="02040503050406030204" pitchFamily="18" charset="0"/>
                                </a:rPr>
                                <m:t>𝑶</m:t>
                              </m:r>
                            </m:e>
                          </m:d>
                        </m:e>
                      </m:func>
                      <m:r>
                        <a:rPr lang="en-US" sz="1800" b="1" i="1" dirty="0">
                          <a:solidFill>
                            <a:srgbClr val="305142"/>
                          </a:solidFill>
                          <a:latin typeface="Cambria Math" panose="02040503050406030204" pitchFamily="18" charset="0"/>
                        </a:rPr>
                        <m:t>=</m:t>
                      </m:r>
                      <m:func>
                        <m:funcPr>
                          <m:ctrlPr>
                            <a:rPr lang="en-US" sz="1800" b="1" i="1" dirty="0">
                              <a:solidFill>
                                <a:srgbClr val="305142"/>
                              </a:solidFill>
                              <a:latin typeface="Cambria Math" panose="02040503050406030204" pitchFamily="18" charset="0"/>
                            </a:rPr>
                          </m:ctrlPr>
                        </m:funcPr>
                        <m:fName>
                          <m:limLow>
                            <m:limLowPr>
                              <m:ctrlPr>
                                <a:rPr lang="en-US" sz="1800" b="1" i="1" dirty="0">
                                  <a:solidFill>
                                    <a:srgbClr val="305142"/>
                                  </a:solidFill>
                                  <a:latin typeface="Cambria Math" panose="02040503050406030204" pitchFamily="18" charset="0"/>
                                </a:rPr>
                              </m:ctrlPr>
                            </m:limLowPr>
                            <m:e>
                              <m:r>
                                <m:rPr>
                                  <m:sty m:val="p"/>
                                </m:rPr>
                                <a:rPr lang="en-US" sz="1800" dirty="0">
                                  <a:solidFill>
                                    <a:srgbClr val="305142"/>
                                  </a:solidFill>
                                  <a:latin typeface="Cambria Math" panose="02040503050406030204" pitchFamily="18" charset="0"/>
                                </a:rPr>
                                <m:t>argmax</m:t>
                              </m:r>
                            </m:e>
                            <m:lim>
                              <m:r>
                                <a:rPr lang="en-US" sz="1800" b="1" i="1" dirty="0">
                                  <a:solidFill>
                                    <a:srgbClr val="305142"/>
                                  </a:solidFill>
                                  <a:latin typeface="Cambria Math" panose="02040503050406030204" pitchFamily="18" charset="0"/>
                                </a:rPr>
                                <m:t>𝑾</m:t>
                              </m:r>
                            </m:lim>
                          </m:limLow>
                        </m:fName>
                        <m:e>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𝑨</m:t>
                              </m:r>
                            </m:e>
                            <m:e>
                              <m:r>
                                <a:rPr lang="en-US" sz="1800" b="1" i="1" dirty="0">
                                  <a:solidFill>
                                    <a:srgbClr val="305142"/>
                                  </a:solidFill>
                                  <a:latin typeface="Cambria Math" panose="02040503050406030204" pitchFamily="18" charset="0"/>
                                </a:rPr>
                                <m:t>𝑶</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𝑶</m:t>
                              </m:r>
                            </m:e>
                            <m:e>
                              <m:r>
                                <a:rPr lang="en-US" sz="1800" b="1" i="1" dirty="0" smtClean="0">
                                  <a:solidFill>
                                    <a:srgbClr val="305142"/>
                                  </a:solidFill>
                                  <a:latin typeface="Cambria Math" panose="02040503050406030204" pitchFamily="18" charset="0"/>
                                </a:rPr>
                                <m:t>𝑸</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𝑸</m:t>
                              </m:r>
                            </m:e>
                            <m:e>
                              <m:r>
                                <a:rPr lang="en-US" sz="1800" b="1" i="1" dirty="0">
                                  <a:solidFill>
                                    <a:srgbClr val="305142"/>
                                  </a:solidFill>
                                  <a:latin typeface="Cambria Math" panose="02040503050406030204" pitchFamily="18" charset="0"/>
                                </a:rPr>
                                <m:t>𝑳</m:t>
                              </m:r>
                            </m:e>
                          </m:d>
                          <m:r>
                            <a:rPr lang="en-US" sz="1800" i="1" dirty="0">
                              <a:solidFill>
                                <a:srgbClr val="305142"/>
                              </a:solidFill>
                              <a:latin typeface="Cambria Math" panose="02040503050406030204" pitchFamily="18" charset="0"/>
                            </a:rPr>
                            <m:t>𝑃</m:t>
                          </m:r>
                          <m:d>
                            <m:dPr>
                              <m:ctrlPr>
                                <a:rPr lang="en-US" sz="1800" i="1" dirty="0">
                                  <a:solidFill>
                                    <a:srgbClr val="305142"/>
                                  </a:solidFill>
                                  <a:latin typeface="Cambria Math" panose="02040503050406030204" pitchFamily="18" charset="0"/>
                                </a:rPr>
                              </m:ctrlPr>
                            </m:dPr>
                            <m:e>
                              <m:r>
                                <a:rPr lang="en-US" sz="1800" b="1" i="1" dirty="0">
                                  <a:solidFill>
                                    <a:srgbClr val="305142"/>
                                  </a:solidFill>
                                  <a:latin typeface="Cambria Math" panose="02040503050406030204" pitchFamily="18" charset="0"/>
                                </a:rPr>
                                <m:t>𝑳</m:t>
                              </m:r>
                            </m:e>
                            <m:e>
                              <m:r>
                                <a:rPr lang="en-US" sz="1800" b="1" i="1" dirty="0">
                                  <a:solidFill>
                                    <a:srgbClr val="305142"/>
                                  </a:solidFill>
                                  <a:latin typeface="Cambria Math" panose="02040503050406030204" pitchFamily="18" charset="0"/>
                                </a:rPr>
                                <m:t>𝑾</m:t>
                              </m:r>
                            </m:e>
                          </m:d>
                          <m:r>
                            <a:rPr lang="en-US" sz="1800" i="1" dirty="0">
                              <a:solidFill>
                                <a:srgbClr val="305142"/>
                              </a:solidFill>
                              <a:latin typeface="Cambria Math" panose="02040503050406030204" pitchFamily="18" charset="0"/>
                            </a:rPr>
                            <m:t>𝑃</m:t>
                          </m:r>
                          <m:r>
                            <a:rPr lang="en-US" sz="1800" i="1" dirty="0">
                              <a:solidFill>
                                <a:srgbClr val="305142"/>
                              </a:solidFill>
                              <a:latin typeface="Cambria Math" panose="02040503050406030204" pitchFamily="18" charset="0"/>
                            </a:rPr>
                            <m:t>(</m:t>
                          </m:r>
                          <m:r>
                            <a:rPr lang="en-US" sz="1800" b="1" i="1" dirty="0">
                              <a:solidFill>
                                <a:srgbClr val="305142"/>
                              </a:solidFill>
                              <a:latin typeface="Cambria Math" panose="02040503050406030204" pitchFamily="18" charset="0"/>
                            </a:rPr>
                            <m:t>𝑾</m:t>
                          </m:r>
                          <m:r>
                            <a:rPr lang="en-US" sz="1800" i="1" dirty="0">
                              <a:solidFill>
                                <a:srgbClr val="305142"/>
                              </a:solidFill>
                              <a:latin typeface="Cambria Math" panose="02040503050406030204" pitchFamily="18" charset="0"/>
                            </a:rPr>
                            <m:t>)</m:t>
                          </m:r>
                        </m:e>
                      </m:func>
                    </m:oMath>
                  </m:oMathPara>
                </a14:m>
                <a:endParaRPr lang="en-US" sz="1800" dirty="0"/>
              </a:p>
              <a:p>
                <a:pPr marL="0" indent="0">
                  <a:buNone/>
                </a:pPr>
                <a:endParaRPr lang="en-US" sz="1800" dirty="0">
                  <a:solidFill>
                    <a:srgbClr val="404040"/>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0" y="723720"/>
                <a:ext cx="10363200" cy="4401989"/>
              </a:xfrm>
              <a:blipFill>
                <a:blip r:embed="rId3"/>
                <a:stretch>
                  <a:fillRect/>
                </a:stretch>
              </a:blipFill>
            </p:spPr>
            <p:txBody>
              <a:bodyPr/>
              <a:lstStyle/>
              <a:p>
                <a:r>
                  <a:rPr lang="en-US">
                    <a:noFill/>
                  </a:rPr>
                  <a:t> </a:t>
                </a:r>
              </a:p>
            </p:txBody>
          </p:sp>
        </mc:Fallback>
      </mc:AlternateContent>
      <p:pic>
        <p:nvPicPr>
          <p:cNvPr id="52" name="Picture 51" descr="Image result for speech recognition feature extraction">
            <a:extLst>
              <a:ext uri="{FF2B5EF4-FFF2-40B4-BE49-F238E27FC236}">
                <a16:creationId xmlns:a16="http://schemas.microsoft.com/office/drawing/2014/main" id="{022EA4A1-0AE8-503D-F122-A171B9BB29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16" y="4029784"/>
            <a:ext cx="1973128" cy="4789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A37B1ABD-20D4-A972-3651-F8CE96E1C3B1}"/>
                  </a:ext>
                </a:extLst>
              </p:cNvPr>
              <p:cNvSpPr/>
              <p:nvPr/>
            </p:nvSpPr>
            <p:spPr>
              <a:xfrm>
                <a:off x="616167" y="4880934"/>
                <a:ext cx="38985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𝑨</m:t>
                      </m:r>
                    </m:oMath>
                  </m:oMathPara>
                </a14:m>
                <a:endParaRPr lang="en-US" dirty="0"/>
              </a:p>
            </p:txBody>
          </p:sp>
        </mc:Choice>
        <mc:Fallback xmlns="">
          <p:sp>
            <p:nvSpPr>
              <p:cNvPr id="53" name="Rectangle 52">
                <a:extLst>
                  <a:ext uri="{FF2B5EF4-FFF2-40B4-BE49-F238E27FC236}">
                    <a16:creationId xmlns:a16="http://schemas.microsoft.com/office/drawing/2014/main" id="{A37B1ABD-20D4-A972-3651-F8CE96E1C3B1}"/>
                  </a:ext>
                </a:extLst>
              </p:cNvPr>
              <p:cNvSpPr>
                <a:spLocks noRot="1" noChangeAspect="1" noMove="1" noResize="1" noEditPoints="1" noAdjustHandles="1" noChangeArrowheads="1" noChangeShapeType="1" noTextEdit="1"/>
              </p:cNvSpPr>
              <p:nvPr/>
            </p:nvSpPr>
            <p:spPr>
              <a:xfrm>
                <a:off x="616167" y="4880934"/>
                <a:ext cx="389850" cy="369332"/>
              </a:xfrm>
              <a:prstGeom prst="rect">
                <a:avLst/>
              </a:prstGeom>
              <a:blipFill>
                <a:blip r:embed="rId5"/>
                <a:stretch>
                  <a:fillRect/>
                </a:stretch>
              </a:blipFill>
            </p:spPr>
            <p:txBody>
              <a:bodyPr/>
              <a:lstStyle/>
              <a:p>
                <a:r>
                  <a:rPr lang="en-US">
                    <a:noFill/>
                  </a:rPr>
                  <a:t> </a:t>
                </a:r>
              </a:p>
            </p:txBody>
          </p:sp>
        </mc:Fallback>
      </mc:AlternateContent>
      <p:sp>
        <p:nvSpPr>
          <p:cNvPr id="54" name="Rectangle 53">
            <a:extLst>
              <a:ext uri="{FF2B5EF4-FFF2-40B4-BE49-F238E27FC236}">
                <a16:creationId xmlns:a16="http://schemas.microsoft.com/office/drawing/2014/main" id="{E906C202-AD05-DEAC-F25A-5C6136F7E110}"/>
              </a:ext>
            </a:extLst>
          </p:cNvPr>
          <p:cNvSpPr/>
          <p:nvPr/>
        </p:nvSpPr>
        <p:spPr>
          <a:xfrm>
            <a:off x="1077707" y="2778990"/>
            <a:ext cx="1208015" cy="70160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Feature</a:t>
            </a:r>
          </a:p>
          <a:p>
            <a:pPr algn="ctr"/>
            <a:r>
              <a:rPr lang="en-US" dirty="0"/>
              <a:t>Extraction</a:t>
            </a:r>
          </a:p>
        </p:txBody>
      </p:sp>
      <p:sp>
        <p:nvSpPr>
          <p:cNvPr id="56" name="Rectangle 55">
            <a:extLst>
              <a:ext uri="{FF2B5EF4-FFF2-40B4-BE49-F238E27FC236}">
                <a16:creationId xmlns:a16="http://schemas.microsoft.com/office/drawing/2014/main" id="{39001BFC-A2C5-B4D7-A2EA-EB75A7E4DECC}"/>
              </a:ext>
            </a:extLst>
          </p:cNvPr>
          <p:cNvSpPr/>
          <p:nvPr/>
        </p:nvSpPr>
        <p:spPr>
          <a:xfrm>
            <a:off x="5556790" y="2739634"/>
            <a:ext cx="1294496" cy="780656"/>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Sequence</a:t>
            </a:r>
          </a:p>
          <a:p>
            <a:pPr algn="ctr"/>
            <a:r>
              <a:rPr lang="en-US" dirty="0"/>
              <a:t>Model</a:t>
            </a:r>
          </a:p>
        </p:txBody>
      </p:sp>
      <p:sp>
        <p:nvSpPr>
          <p:cNvPr id="57" name="Rectangle 56">
            <a:extLst>
              <a:ext uri="{FF2B5EF4-FFF2-40B4-BE49-F238E27FC236}">
                <a16:creationId xmlns:a16="http://schemas.microsoft.com/office/drawing/2014/main" id="{A9FF7786-9A7E-CB64-2537-C7308F4F3E23}"/>
              </a:ext>
            </a:extLst>
          </p:cNvPr>
          <p:cNvSpPr/>
          <p:nvPr/>
        </p:nvSpPr>
        <p:spPr>
          <a:xfrm>
            <a:off x="7763223" y="2778990"/>
            <a:ext cx="1208015" cy="70160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Lexicon</a:t>
            </a:r>
          </a:p>
          <a:p>
            <a:pPr algn="ctr"/>
            <a:r>
              <a:rPr lang="en-US" dirty="0"/>
              <a:t>Model</a:t>
            </a:r>
          </a:p>
        </p:txBody>
      </p:sp>
      <p:sp>
        <p:nvSpPr>
          <p:cNvPr id="58" name="Rectangle 57">
            <a:extLst>
              <a:ext uri="{FF2B5EF4-FFF2-40B4-BE49-F238E27FC236}">
                <a16:creationId xmlns:a16="http://schemas.microsoft.com/office/drawing/2014/main" id="{959205B0-6F24-9710-860D-CF150EB2969E}"/>
              </a:ext>
            </a:extLst>
          </p:cNvPr>
          <p:cNvSpPr/>
          <p:nvPr/>
        </p:nvSpPr>
        <p:spPr>
          <a:xfrm>
            <a:off x="9926416" y="2778990"/>
            <a:ext cx="1208015" cy="70160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Language</a:t>
            </a:r>
          </a:p>
          <a:p>
            <a:pPr algn="ctr"/>
            <a:r>
              <a:rPr lang="en-US" dirty="0"/>
              <a:t>Model</a:t>
            </a:r>
          </a:p>
        </p:txBody>
      </p:sp>
      <p:cxnSp>
        <p:nvCxnSpPr>
          <p:cNvPr id="59" name="Straight Arrow Connector 58">
            <a:extLst>
              <a:ext uri="{FF2B5EF4-FFF2-40B4-BE49-F238E27FC236}">
                <a16:creationId xmlns:a16="http://schemas.microsoft.com/office/drawing/2014/main" id="{64860322-4B79-A14B-4D23-2C03652751FF}"/>
              </a:ext>
            </a:extLst>
          </p:cNvPr>
          <p:cNvCxnSpPr>
            <a:cxnSpLocks/>
            <a:stCxn id="54" idx="3"/>
            <a:endCxn id="55" idx="1"/>
          </p:cNvCxnSpPr>
          <p:nvPr/>
        </p:nvCxnSpPr>
        <p:spPr>
          <a:xfrm>
            <a:off x="2285722" y="3129791"/>
            <a:ext cx="8833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134B664-ABDA-A668-0867-92F1D80FCCBD}"/>
              </a:ext>
            </a:extLst>
          </p:cNvPr>
          <p:cNvCxnSpPr/>
          <p:nvPr/>
        </p:nvCxnSpPr>
        <p:spPr>
          <a:xfrm>
            <a:off x="6808045" y="3129791"/>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2CD8B0F-FC66-25A0-C2A4-8DDF5061DB78}"/>
              </a:ext>
            </a:extLst>
          </p:cNvPr>
          <p:cNvCxnSpPr/>
          <p:nvPr/>
        </p:nvCxnSpPr>
        <p:spPr>
          <a:xfrm>
            <a:off x="8971238" y="3129791"/>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EFBC2F4-F130-9C5E-6512-323B9D613F87}"/>
              </a:ext>
            </a:extLst>
          </p:cNvPr>
          <p:cNvCxnSpPr/>
          <p:nvPr/>
        </p:nvCxnSpPr>
        <p:spPr>
          <a:xfrm>
            <a:off x="11134431" y="3129791"/>
            <a:ext cx="62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2D565058-1B53-CA46-A5C1-1DEB86020660}"/>
              </a:ext>
            </a:extLst>
          </p:cNvPr>
          <p:cNvCxnSpPr/>
          <p:nvPr/>
        </p:nvCxnSpPr>
        <p:spPr>
          <a:xfrm>
            <a:off x="631231" y="3158064"/>
            <a:ext cx="4464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21">
            <a:extLst>
              <a:ext uri="{FF2B5EF4-FFF2-40B4-BE49-F238E27FC236}">
                <a16:creationId xmlns:a16="http://schemas.microsoft.com/office/drawing/2014/main" id="{092F197B-060E-943F-C510-65C71D67A128}"/>
              </a:ext>
            </a:extLst>
          </p:cNvPr>
          <p:cNvSpPr txBox="1"/>
          <p:nvPr/>
        </p:nvSpPr>
        <p:spPr>
          <a:xfrm>
            <a:off x="77558" y="5058044"/>
            <a:ext cx="146706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Speech Audio</a:t>
            </a:r>
          </a:p>
        </p:txBody>
      </p:sp>
      <p:sp>
        <p:nvSpPr>
          <p:cNvPr id="66" name="TextBox 22">
            <a:extLst>
              <a:ext uri="{FF2B5EF4-FFF2-40B4-BE49-F238E27FC236}">
                <a16:creationId xmlns:a16="http://schemas.microsoft.com/office/drawing/2014/main" id="{464E2AD2-84C0-69C3-CC5C-52456452B41D}"/>
              </a:ext>
            </a:extLst>
          </p:cNvPr>
          <p:cNvSpPr txBox="1"/>
          <p:nvPr/>
        </p:nvSpPr>
        <p:spPr>
          <a:xfrm>
            <a:off x="2050431" y="5058044"/>
            <a:ext cx="16365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Feature </a:t>
            </a:r>
            <a:r>
              <a:rPr lang="en-US" altLang="zh-CN" dirty="0"/>
              <a:t>Frames</a:t>
            </a:r>
            <a:endParaRPr lang="en-US" dirty="0"/>
          </a:p>
        </p:txBody>
      </p:sp>
      <p:sp>
        <p:nvSpPr>
          <p:cNvPr id="67" name="Rectangle 66">
            <a:extLst>
              <a:ext uri="{FF2B5EF4-FFF2-40B4-BE49-F238E27FC236}">
                <a16:creationId xmlns:a16="http://schemas.microsoft.com/office/drawing/2014/main" id="{EFF22FBB-8B34-DD1B-DB44-92FE45C295FA}"/>
              </a:ext>
            </a:extLst>
          </p:cNvPr>
          <p:cNvSpPr/>
          <p:nvPr/>
        </p:nvSpPr>
        <p:spPr>
          <a:xfrm>
            <a:off x="2392997" y="408047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Rectangle 67">
            <a:extLst>
              <a:ext uri="{FF2B5EF4-FFF2-40B4-BE49-F238E27FC236}">
                <a16:creationId xmlns:a16="http://schemas.microsoft.com/office/drawing/2014/main" id="{BC0B2042-4057-BB55-FB04-2F81504001AC}"/>
              </a:ext>
            </a:extLst>
          </p:cNvPr>
          <p:cNvSpPr/>
          <p:nvPr/>
        </p:nvSpPr>
        <p:spPr>
          <a:xfrm>
            <a:off x="2534308" y="408047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0088703C-F1AD-6531-6240-8601B715F28E}"/>
              </a:ext>
            </a:extLst>
          </p:cNvPr>
          <p:cNvSpPr/>
          <p:nvPr/>
        </p:nvSpPr>
        <p:spPr>
          <a:xfrm>
            <a:off x="2692527" y="408047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Oval 69">
            <a:extLst>
              <a:ext uri="{FF2B5EF4-FFF2-40B4-BE49-F238E27FC236}">
                <a16:creationId xmlns:a16="http://schemas.microsoft.com/office/drawing/2014/main" id="{42819D3E-13D0-6902-A1CA-B58D5D3074A6}"/>
              </a:ext>
            </a:extLst>
          </p:cNvPr>
          <p:cNvSpPr/>
          <p:nvPr/>
        </p:nvSpPr>
        <p:spPr>
          <a:xfrm>
            <a:off x="2866323" y="4265359"/>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Oval 70">
            <a:extLst>
              <a:ext uri="{FF2B5EF4-FFF2-40B4-BE49-F238E27FC236}">
                <a16:creationId xmlns:a16="http://schemas.microsoft.com/office/drawing/2014/main" id="{946083C3-7C8A-688B-5B51-98275F953B7B}"/>
              </a:ext>
            </a:extLst>
          </p:cNvPr>
          <p:cNvSpPr/>
          <p:nvPr/>
        </p:nvSpPr>
        <p:spPr>
          <a:xfrm>
            <a:off x="2961631" y="426129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2" name="Rectangle 71">
            <a:extLst>
              <a:ext uri="{FF2B5EF4-FFF2-40B4-BE49-F238E27FC236}">
                <a16:creationId xmlns:a16="http://schemas.microsoft.com/office/drawing/2014/main" id="{CCF9FE7A-03D6-9999-D5CE-B62BE2EBF67C}"/>
              </a:ext>
            </a:extLst>
          </p:cNvPr>
          <p:cNvSpPr/>
          <p:nvPr/>
        </p:nvSpPr>
        <p:spPr>
          <a:xfrm>
            <a:off x="3096498" y="4080479"/>
            <a:ext cx="72591" cy="415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9E193CB2-8F8E-C93F-BE76-1D0103EB3888}"/>
                  </a:ext>
                </a:extLst>
              </p:cNvPr>
              <p:cNvSpPr/>
              <p:nvPr/>
            </p:nvSpPr>
            <p:spPr>
              <a:xfrm>
                <a:off x="2593204" y="488093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𝑶</m:t>
                      </m:r>
                    </m:oMath>
                  </m:oMathPara>
                </a14:m>
                <a:endParaRPr lang="en-US" dirty="0"/>
              </a:p>
            </p:txBody>
          </p:sp>
        </mc:Choice>
        <mc:Fallback xmlns="">
          <p:sp>
            <p:nvSpPr>
              <p:cNvPr id="73" name="Rectangle 72">
                <a:extLst>
                  <a:ext uri="{FF2B5EF4-FFF2-40B4-BE49-F238E27FC236}">
                    <a16:creationId xmlns:a16="http://schemas.microsoft.com/office/drawing/2014/main" id="{9E193CB2-8F8E-C93F-BE76-1D0103EB3888}"/>
                  </a:ext>
                </a:extLst>
              </p:cNvPr>
              <p:cNvSpPr>
                <a:spLocks noRot="1" noChangeAspect="1" noMove="1" noResize="1" noEditPoints="1" noAdjustHandles="1" noChangeArrowheads="1" noChangeShapeType="1" noTextEdit="1"/>
              </p:cNvSpPr>
              <p:nvPr/>
            </p:nvSpPr>
            <p:spPr>
              <a:xfrm>
                <a:off x="2593204" y="4880934"/>
                <a:ext cx="40588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6EEC11C1-4A43-E99C-25D5-E05807A49611}"/>
                  </a:ext>
                </a:extLst>
              </p:cNvPr>
              <p:cNvSpPr/>
              <p:nvPr/>
            </p:nvSpPr>
            <p:spPr>
              <a:xfrm>
                <a:off x="1174838" y="2414386"/>
                <a:ext cx="97110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𝑨</m:t>
                          </m:r>
                        </m:e>
                        <m:e>
                          <m:r>
                            <a:rPr lang="en-US" b="1" i="1" dirty="0">
                              <a:latin typeface="Cambria Math" panose="02040503050406030204" pitchFamily="18" charset="0"/>
                            </a:rPr>
                            <m:t>𝑶</m:t>
                          </m:r>
                        </m:e>
                      </m:d>
                    </m:oMath>
                  </m:oMathPara>
                </a14:m>
                <a:endParaRPr lang="en-US" dirty="0"/>
              </a:p>
            </p:txBody>
          </p:sp>
        </mc:Choice>
        <mc:Fallback xmlns="">
          <p:sp>
            <p:nvSpPr>
              <p:cNvPr id="74" name="Rectangle 73">
                <a:extLst>
                  <a:ext uri="{FF2B5EF4-FFF2-40B4-BE49-F238E27FC236}">
                    <a16:creationId xmlns:a16="http://schemas.microsoft.com/office/drawing/2014/main" id="{6EEC11C1-4A43-E99C-25D5-E05807A49611}"/>
                  </a:ext>
                </a:extLst>
              </p:cNvPr>
              <p:cNvSpPr>
                <a:spLocks noRot="1" noChangeAspect="1" noMove="1" noResize="1" noEditPoints="1" noAdjustHandles="1" noChangeArrowheads="1" noChangeShapeType="1" noTextEdit="1"/>
              </p:cNvSpPr>
              <p:nvPr/>
            </p:nvSpPr>
            <p:spPr>
              <a:xfrm>
                <a:off x="1174838" y="2414386"/>
                <a:ext cx="97110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FC5561B-66AD-3270-A1B4-D91DFDA0C736}"/>
                  </a:ext>
                </a:extLst>
              </p:cNvPr>
              <p:cNvSpPr/>
              <p:nvPr/>
            </p:nvSpPr>
            <p:spPr>
              <a:xfrm>
                <a:off x="5727304" y="2414386"/>
                <a:ext cx="95346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𝑸</m:t>
                          </m:r>
                        </m:e>
                        <m:e>
                          <m:r>
                            <a:rPr lang="en-US" b="1" i="1" dirty="0">
                              <a:latin typeface="Cambria Math" panose="02040503050406030204" pitchFamily="18" charset="0"/>
                            </a:rPr>
                            <m:t>𝑳</m:t>
                          </m:r>
                        </m:e>
                      </m:d>
                    </m:oMath>
                  </m:oMathPara>
                </a14:m>
                <a:endParaRPr lang="en-US" b="1" dirty="0"/>
              </a:p>
            </p:txBody>
          </p:sp>
        </mc:Choice>
        <mc:Fallback xmlns="">
          <p:sp>
            <p:nvSpPr>
              <p:cNvPr id="76" name="Rectangle 75">
                <a:extLst>
                  <a:ext uri="{FF2B5EF4-FFF2-40B4-BE49-F238E27FC236}">
                    <a16:creationId xmlns:a16="http://schemas.microsoft.com/office/drawing/2014/main" id="{8FC5561B-66AD-3270-A1B4-D91DFDA0C736}"/>
                  </a:ext>
                </a:extLst>
              </p:cNvPr>
              <p:cNvSpPr>
                <a:spLocks noRot="1" noChangeAspect="1" noMove="1" noResize="1" noEditPoints="1" noAdjustHandles="1" noChangeArrowheads="1" noChangeShapeType="1" noTextEdit="1"/>
              </p:cNvSpPr>
              <p:nvPr/>
            </p:nvSpPr>
            <p:spPr>
              <a:xfrm>
                <a:off x="5727304" y="2414386"/>
                <a:ext cx="953466" cy="369332"/>
              </a:xfrm>
              <a:prstGeom prst="rect">
                <a:avLst/>
              </a:prstGeom>
              <a:blipFill>
                <a:blip r:embed="rId8"/>
                <a:stretch>
                  <a:fillRect b="-11475"/>
                </a:stretch>
              </a:blipFill>
            </p:spPr>
            <p:txBody>
              <a:bodyPr/>
              <a:lstStyle/>
              <a:p>
                <a:r>
                  <a:rPr lang="en-US">
                    <a:noFill/>
                  </a:rPr>
                  <a:t> </a:t>
                </a:r>
              </a:p>
            </p:txBody>
          </p:sp>
        </mc:Fallback>
      </mc:AlternateContent>
      <p:pic>
        <p:nvPicPr>
          <p:cNvPr id="77" name="Picture 76" descr="Screen Clipping">
            <a:extLst>
              <a:ext uri="{FF2B5EF4-FFF2-40B4-BE49-F238E27FC236}">
                <a16:creationId xmlns:a16="http://schemas.microsoft.com/office/drawing/2014/main" id="{CCCBE8FD-3588-1BDA-99AD-288607E868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7005" y="3974377"/>
            <a:ext cx="2272739" cy="1022984"/>
          </a:xfrm>
          <a:prstGeom prst="rect">
            <a:avLst/>
          </a:prstGeom>
        </p:spPr>
      </p:pic>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A463B0D-3B72-396D-B60F-992EBE4B6D71}"/>
                  </a:ext>
                </a:extLst>
              </p:cNvPr>
              <p:cNvSpPr/>
              <p:nvPr/>
            </p:nvSpPr>
            <p:spPr>
              <a:xfrm>
                <a:off x="4860769" y="4880934"/>
                <a:ext cx="4058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𝑸</m:t>
                      </m:r>
                    </m:oMath>
                  </m:oMathPara>
                </a14:m>
                <a:endParaRPr lang="en-US" dirty="0"/>
              </a:p>
            </p:txBody>
          </p:sp>
        </mc:Choice>
        <mc:Fallback xmlns="">
          <p:sp>
            <p:nvSpPr>
              <p:cNvPr id="78" name="Rectangle 77">
                <a:extLst>
                  <a:ext uri="{FF2B5EF4-FFF2-40B4-BE49-F238E27FC236}">
                    <a16:creationId xmlns:a16="http://schemas.microsoft.com/office/drawing/2014/main" id="{8A463B0D-3B72-396D-B60F-992EBE4B6D71}"/>
                  </a:ext>
                </a:extLst>
              </p:cNvPr>
              <p:cNvSpPr>
                <a:spLocks noRot="1" noChangeAspect="1" noMove="1" noResize="1" noEditPoints="1" noAdjustHandles="1" noChangeArrowheads="1" noChangeShapeType="1" noTextEdit="1"/>
              </p:cNvSpPr>
              <p:nvPr/>
            </p:nvSpPr>
            <p:spPr>
              <a:xfrm>
                <a:off x="4860769" y="4880934"/>
                <a:ext cx="405880" cy="369332"/>
              </a:xfrm>
              <a:prstGeom prst="rect">
                <a:avLst/>
              </a:prstGeom>
              <a:blipFill>
                <a:blip r:embed="rId10"/>
                <a:stretch>
                  <a:fillRect b="-11667"/>
                </a:stretch>
              </a:blipFill>
            </p:spPr>
            <p:txBody>
              <a:bodyPr/>
              <a:lstStyle/>
              <a:p>
                <a:r>
                  <a:rPr lang="en-US">
                    <a:noFill/>
                  </a:rPr>
                  <a:t> </a:t>
                </a:r>
              </a:p>
            </p:txBody>
          </p:sp>
        </mc:Fallback>
      </mc:AlternateContent>
      <p:sp>
        <p:nvSpPr>
          <p:cNvPr id="79" name="Rectangle 78">
            <a:extLst>
              <a:ext uri="{FF2B5EF4-FFF2-40B4-BE49-F238E27FC236}">
                <a16:creationId xmlns:a16="http://schemas.microsoft.com/office/drawing/2014/main" id="{263B7196-902F-7D9B-D709-C5B6D352BDC4}"/>
              </a:ext>
            </a:extLst>
          </p:cNvPr>
          <p:cNvSpPr/>
          <p:nvPr/>
        </p:nvSpPr>
        <p:spPr>
          <a:xfrm>
            <a:off x="4261981" y="5058044"/>
            <a:ext cx="172092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Sequence States</a:t>
            </a:r>
          </a:p>
        </p:txBody>
      </p:sp>
      <p:sp>
        <p:nvSpPr>
          <p:cNvPr id="80" name="Rectangle 79">
            <a:extLst>
              <a:ext uri="{FF2B5EF4-FFF2-40B4-BE49-F238E27FC236}">
                <a16:creationId xmlns:a16="http://schemas.microsoft.com/office/drawing/2014/main" id="{8E4CC387-548A-72ED-92EC-B32E7540DF74}"/>
              </a:ext>
            </a:extLst>
          </p:cNvPr>
          <p:cNvSpPr/>
          <p:nvPr/>
        </p:nvSpPr>
        <p:spPr>
          <a:xfrm>
            <a:off x="6566791" y="4084575"/>
            <a:ext cx="1527085"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 ah m aa t ow</a:t>
            </a:r>
          </a:p>
        </p:txBody>
      </p:sp>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B7B65A5D-DFFC-2482-17FE-04948DF3316D}"/>
                  </a:ext>
                </a:extLst>
              </p:cNvPr>
              <p:cNvSpPr/>
              <p:nvPr/>
            </p:nvSpPr>
            <p:spPr>
              <a:xfrm>
                <a:off x="7860842" y="2414386"/>
                <a:ext cx="1012777"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𝑳</m:t>
                          </m:r>
                        </m:e>
                        <m:e>
                          <m:r>
                            <a:rPr lang="en-US" b="1" i="1" dirty="0">
                              <a:latin typeface="Cambria Math" panose="02040503050406030204" pitchFamily="18" charset="0"/>
                            </a:rPr>
                            <m:t>𝑾</m:t>
                          </m:r>
                        </m:e>
                      </m:d>
                    </m:oMath>
                  </m:oMathPara>
                </a14:m>
                <a:endParaRPr lang="en-US" b="1" dirty="0"/>
              </a:p>
            </p:txBody>
          </p:sp>
        </mc:Choice>
        <mc:Fallback xmlns="">
          <p:sp>
            <p:nvSpPr>
              <p:cNvPr id="81" name="Rectangle 80">
                <a:extLst>
                  <a:ext uri="{FF2B5EF4-FFF2-40B4-BE49-F238E27FC236}">
                    <a16:creationId xmlns:a16="http://schemas.microsoft.com/office/drawing/2014/main" id="{B7B65A5D-DFFC-2482-17FE-04948DF3316D}"/>
                  </a:ext>
                </a:extLst>
              </p:cNvPr>
              <p:cNvSpPr>
                <a:spLocks noRot="1" noChangeAspect="1" noMove="1" noResize="1" noEditPoints="1" noAdjustHandles="1" noChangeArrowheads="1" noChangeShapeType="1" noTextEdit="1"/>
              </p:cNvSpPr>
              <p:nvPr/>
            </p:nvSpPr>
            <p:spPr>
              <a:xfrm>
                <a:off x="7860842" y="2414386"/>
                <a:ext cx="101277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91BB0E33-0C6F-5B08-3D26-6C7F455F7C82}"/>
                  </a:ext>
                </a:extLst>
              </p:cNvPr>
              <p:cNvSpPr/>
              <p:nvPr/>
            </p:nvSpPr>
            <p:spPr>
              <a:xfrm>
                <a:off x="10125088" y="2414386"/>
                <a:ext cx="81067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m:oMathPara>
                </a14:m>
                <a:endParaRPr lang="en-US" b="1" dirty="0"/>
              </a:p>
            </p:txBody>
          </p:sp>
        </mc:Choice>
        <mc:Fallback xmlns="">
          <p:sp>
            <p:nvSpPr>
              <p:cNvPr id="82" name="Rectangle 81">
                <a:extLst>
                  <a:ext uri="{FF2B5EF4-FFF2-40B4-BE49-F238E27FC236}">
                    <a16:creationId xmlns:a16="http://schemas.microsoft.com/office/drawing/2014/main" id="{91BB0E33-0C6F-5B08-3D26-6C7F455F7C82}"/>
                  </a:ext>
                </a:extLst>
              </p:cNvPr>
              <p:cNvSpPr>
                <a:spLocks noRot="1" noChangeAspect="1" noMove="1" noResize="1" noEditPoints="1" noAdjustHandles="1" noChangeArrowheads="1" noChangeShapeType="1" noTextEdit="1"/>
              </p:cNvSpPr>
              <p:nvPr/>
            </p:nvSpPr>
            <p:spPr>
              <a:xfrm>
                <a:off x="10125088" y="2414386"/>
                <a:ext cx="810670" cy="369332"/>
              </a:xfrm>
              <a:prstGeom prst="rect">
                <a:avLst/>
              </a:prstGeom>
              <a:blipFill>
                <a:blip r:embed="rId12"/>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152ED0DD-C97E-2AE2-225F-354E72C34050}"/>
                  </a:ext>
                </a:extLst>
              </p:cNvPr>
              <p:cNvSpPr/>
              <p:nvPr/>
            </p:nvSpPr>
            <p:spPr>
              <a:xfrm>
                <a:off x="7146629" y="4880934"/>
                <a:ext cx="36740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𝑳</m:t>
                      </m:r>
                    </m:oMath>
                  </m:oMathPara>
                </a14:m>
                <a:endParaRPr lang="en-US" dirty="0"/>
              </a:p>
            </p:txBody>
          </p:sp>
        </mc:Choice>
        <mc:Fallback xmlns="">
          <p:sp>
            <p:nvSpPr>
              <p:cNvPr id="83" name="Rectangle 82">
                <a:extLst>
                  <a:ext uri="{FF2B5EF4-FFF2-40B4-BE49-F238E27FC236}">
                    <a16:creationId xmlns:a16="http://schemas.microsoft.com/office/drawing/2014/main" id="{152ED0DD-C97E-2AE2-225F-354E72C34050}"/>
                  </a:ext>
                </a:extLst>
              </p:cNvPr>
              <p:cNvSpPr>
                <a:spLocks noRot="1" noChangeAspect="1" noMove="1" noResize="1" noEditPoints="1" noAdjustHandles="1" noChangeArrowheads="1" noChangeShapeType="1" noTextEdit="1"/>
              </p:cNvSpPr>
              <p:nvPr/>
            </p:nvSpPr>
            <p:spPr>
              <a:xfrm>
                <a:off x="7146629" y="4880934"/>
                <a:ext cx="367408" cy="369332"/>
              </a:xfrm>
              <a:prstGeom prst="rect">
                <a:avLst/>
              </a:prstGeom>
              <a:blipFill>
                <a:blip r:embed="rId13"/>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5B7253A9-CFEB-B038-F7B6-92930286A08D}"/>
              </a:ext>
            </a:extLst>
          </p:cNvPr>
          <p:cNvSpPr/>
          <p:nvPr/>
        </p:nvSpPr>
        <p:spPr>
          <a:xfrm>
            <a:off x="6743473" y="5058044"/>
            <a:ext cx="1173719"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Phonemes</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0AB47BDB-4540-7850-8995-CF16C4243D28}"/>
                  </a:ext>
                </a:extLst>
              </p:cNvPr>
              <p:cNvSpPr/>
              <p:nvPr/>
            </p:nvSpPr>
            <p:spPr>
              <a:xfrm>
                <a:off x="9269903" y="4880934"/>
                <a:ext cx="46519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b="1" i="1" dirty="0">
                          <a:latin typeface="Cambria Math" panose="02040503050406030204" pitchFamily="18" charset="0"/>
                        </a:rPr>
                        <m:t>𝑾</m:t>
                      </m:r>
                    </m:oMath>
                  </m:oMathPara>
                </a14:m>
                <a:endParaRPr lang="en-US" dirty="0"/>
              </a:p>
            </p:txBody>
          </p:sp>
        </mc:Choice>
        <mc:Fallback xmlns="">
          <p:sp>
            <p:nvSpPr>
              <p:cNvPr id="85" name="Rectangle 84">
                <a:extLst>
                  <a:ext uri="{FF2B5EF4-FFF2-40B4-BE49-F238E27FC236}">
                    <a16:creationId xmlns:a16="http://schemas.microsoft.com/office/drawing/2014/main" id="{0AB47BDB-4540-7850-8995-CF16C4243D28}"/>
                  </a:ext>
                </a:extLst>
              </p:cNvPr>
              <p:cNvSpPr>
                <a:spLocks noRot="1" noChangeAspect="1" noMove="1" noResize="1" noEditPoints="1" noAdjustHandles="1" noChangeArrowheads="1" noChangeShapeType="1" noTextEdit="1"/>
              </p:cNvSpPr>
              <p:nvPr/>
            </p:nvSpPr>
            <p:spPr>
              <a:xfrm>
                <a:off x="9269903" y="4880934"/>
                <a:ext cx="465191" cy="369332"/>
              </a:xfrm>
              <a:prstGeom prst="rect">
                <a:avLst/>
              </a:prstGeom>
              <a:blipFill>
                <a:blip r:embed="rId14"/>
                <a:stretch>
                  <a:fillRect/>
                </a:stretch>
              </a:blipFill>
            </p:spPr>
            <p:txBody>
              <a:bodyPr/>
              <a:lstStyle/>
              <a:p>
                <a:r>
                  <a:rPr lang="en-US">
                    <a:noFill/>
                  </a:rPr>
                  <a:t> </a:t>
                </a:r>
              </a:p>
            </p:txBody>
          </p:sp>
        </mc:Fallback>
      </mc:AlternateContent>
      <p:sp>
        <p:nvSpPr>
          <p:cNvPr id="86" name="Rectangle 85">
            <a:extLst>
              <a:ext uri="{FF2B5EF4-FFF2-40B4-BE49-F238E27FC236}">
                <a16:creationId xmlns:a16="http://schemas.microsoft.com/office/drawing/2014/main" id="{1633156D-F009-8707-FD11-29BDF0CB0AC9}"/>
              </a:ext>
            </a:extLst>
          </p:cNvPr>
          <p:cNvSpPr/>
          <p:nvPr/>
        </p:nvSpPr>
        <p:spPr>
          <a:xfrm>
            <a:off x="9080920" y="5058044"/>
            <a:ext cx="790601"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Words</a:t>
            </a:r>
          </a:p>
        </p:txBody>
      </p:sp>
      <p:sp>
        <p:nvSpPr>
          <p:cNvPr id="87" name="Rectangle 86">
            <a:extLst>
              <a:ext uri="{FF2B5EF4-FFF2-40B4-BE49-F238E27FC236}">
                <a16:creationId xmlns:a16="http://schemas.microsoft.com/office/drawing/2014/main" id="{5909CCBA-43E3-E556-C194-FEB05EB905C2}"/>
              </a:ext>
            </a:extLst>
          </p:cNvPr>
          <p:cNvSpPr/>
          <p:nvPr/>
        </p:nvSpPr>
        <p:spPr>
          <a:xfrm>
            <a:off x="11156235" y="5058044"/>
            <a:ext cx="105048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Sentence</a:t>
            </a:r>
          </a:p>
        </p:txBody>
      </p:sp>
      <p:sp>
        <p:nvSpPr>
          <p:cNvPr id="6" name="Rectangle 5">
            <a:extLst>
              <a:ext uri="{FF2B5EF4-FFF2-40B4-BE49-F238E27FC236}">
                <a16:creationId xmlns:a16="http://schemas.microsoft.com/office/drawing/2014/main" id="{5495BFA1-46AC-37B2-4293-1BB850FCA431}"/>
              </a:ext>
            </a:extLst>
          </p:cNvPr>
          <p:cNvSpPr/>
          <p:nvPr/>
        </p:nvSpPr>
        <p:spPr>
          <a:xfrm>
            <a:off x="2985933" y="2275734"/>
            <a:ext cx="1795718" cy="1286759"/>
          </a:xfrm>
          <a:prstGeom prst="rect">
            <a:avLst/>
          </a:prstGeom>
          <a:solidFill>
            <a:schemeClr val="bg1">
              <a:lumMod val="95000"/>
            </a:schemeClr>
          </a:solidFill>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p>
        </p:txBody>
      </p:sp>
      <p:cxnSp>
        <p:nvCxnSpPr>
          <p:cNvPr id="12" name="Straight Arrow Connector 11">
            <a:extLst>
              <a:ext uri="{FF2B5EF4-FFF2-40B4-BE49-F238E27FC236}">
                <a16:creationId xmlns:a16="http://schemas.microsoft.com/office/drawing/2014/main" id="{74ABCB62-1B2A-8F6C-DDEE-39EBE47AE0F9}"/>
              </a:ext>
            </a:extLst>
          </p:cNvPr>
          <p:cNvCxnSpPr>
            <a:cxnSpLocks/>
            <a:stCxn id="56" idx="3"/>
          </p:cNvCxnSpPr>
          <p:nvPr/>
        </p:nvCxnSpPr>
        <p:spPr>
          <a:xfrm>
            <a:off x="6851286" y="3129962"/>
            <a:ext cx="791847" cy="14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FC8FBE81-3353-31A1-276D-A4BF8E0449CD}"/>
              </a:ext>
            </a:extLst>
          </p:cNvPr>
          <p:cNvCxnSpPr/>
          <p:nvPr/>
        </p:nvCxnSpPr>
        <p:spPr>
          <a:xfrm>
            <a:off x="8851148" y="3144260"/>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DC710712-A625-BCCA-F9C6-1DBBFAEAF664}"/>
              </a:ext>
            </a:extLst>
          </p:cNvPr>
          <p:cNvSpPr/>
          <p:nvPr/>
        </p:nvSpPr>
        <p:spPr>
          <a:xfrm>
            <a:off x="2746233" y="4051228"/>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Oval 15">
            <a:extLst>
              <a:ext uri="{FF2B5EF4-FFF2-40B4-BE49-F238E27FC236}">
                <a16:creationId xmlns:a16="http://schemas.microsoft.com/office/drawing/2014/main" id="{017E43DB-21DF-F270-9109-1F183B0F4CAE}"/>
              </a:ext>
            </a:extLst>
          </p:cNvPr>
          <p:cNvSpPr/>
          <p:nvPr/>
        </p:nvSpPr>
        <p:spPr>
          <a:xfrm>
            <a:off x="2841541" y="4047161"/>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32A4C74-8374-7937-6478-DD9CE07F4A10}"/>
                  </a:ext>
                </a:extLst>
              </p:cNvPr>
              <p:cNvSpPr/>
              <p:nvPr/>
            </p:nvSpPr>
            <p:spPr>
              <a:xfrm>
                <a:off x="3445540" y="2230015"/>
                <a:ext cx="952334"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m:rPr>
                          <m:sty m:val="p"/>
                        </m:rPr>
                        <a:rPr lang="en-US" i="0" dirty="0" smtClean="0">
                          <a:latin typeface="Cambria Math" panose="02040503050406030204" pitchFamily="18" charset="0"/>
                        </a:rPr>
                        <m:t>G</m:t>
                      </m:r>
                      <m:r>
                        <m:rPr>
                          <m:sty m:val="p"/>
                        </m:rPr>
                        <a:rPr lang="en-US" b="0" i="0" dirty="0" smtClean="0">
                          <a:latin typeface="Cambria Math" panose="02040503050406030204" pitchFamily="18" charset="0"/>
                        </a:rPr>
                        <m:t>MMs</m:t>
                      </m:r>
                    </m:oMath>
                  </m:oMathPara>
                </a14:m>
                <a:endParaRPr lang="en-US" b="0" dirty="0"/>
              </a:p>
            </p:txBody>
          </p:sp>
        </mc:Choice>
        <mc:Fallback xmlns="">
          <p:sp>
            <p:nvSpPr>
              <p:cNvPr id="17" name="Rectangle 16">
                <a:extLst>
                  <a:ext uri="{FF2B5EF4-FFF2-40B4-BE49-F238E27FC236}">
                    <a16:creationId xmlns:a16="http://schemas.microsoft.com/office/drawing/2014/main" id="{E32A4C74-8374-7937-6478-DD9CE07F4A10}"/>
                  </a:ext>
                </a:extLst>
              </p:cNvPr>
              <p:cNvSpPr>
                <a:spLocks noRot="1" noChangeAspect="1" noMove="1" noResize="1" noEditPoints="1" noAdjustHandles="1" noChangeArrowheads="1" noChangeShapeType="1" noTextEdit="1"/>
              </p:cNvSpPr>
              <p:nvPr/>
            </p:nvSpPr>
            <p:spPr>
              <a:xfrm>
                <a:off x="3445540" y="2230015"/>
                <a:ext cx="952334" cy="369332"/>
              </a:xfrm>
              <a:prstGeom prst="rect">
                <a:avLst/>
              </a:prstGeom>
              <a:blipFill>
                <a:blip r:embed="rId15"/>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F50C68D5-11E1-75B8-1355-6FCACBE4745C}"/>
              </a:ext>
            </a:extLst>
          </p:cNvPr>
          <p:cNvSpPr/>
          <p:nvPr/>
        </p:nvSpPr>
        <p:spPr>
          <a:xfrm>
            <a:off x="5782200" y="2165171"/>
            <a:ext cx="813043"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HMMs</a:t>
            </a:r>
          </a:p>
        </p:txBody>
      </p:sp>
      <p:sp>
        <p:nvSpPr>
          <p:cNvPr id="19" name="Rectangle 18">
            <a:extLst>
              <a:ext uri="{FF2B5EF4-FFF2-40B4-BE49-F238E27FC236}">
                <a16:creationId xmlns:a16="http://schemas.microsoft.com/office/drawing/2014/main" id="{9A247BC3-7E01-8135-9265-ADDA23AEDBDE}"/>
              </a:ext>
            </a:extLst>
          </p:cNvPr>
          <p:cNvSpPr/>
          <p:nvPr/>
        </p:nvSpPr>
        <p:spPr>
          <a:xfrm>
            <a:off x="4227322" y="2273076"/>
            <a:ext cx="1324402"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DNN-HMMs</a:t>
            </a:r>
          </a:p>
        </p:txBody>
      </p:sp>
      <p:sp>
        <p:nvSpPr>
          <p:cNvPr id="20" name="Rectangle 19">
            <a:extLst>
              <a:ext uri="{FF2B5EF4-FFF2-40B4-BE49-F238E27FC236}">
                <a16:creationId xmlns:a16="http://schemas.microsoft.com/office/drawing/2014/main" id="{3FCABDCB-BC55-F658-79D3-7DFB07695D83}"/>
              </a:ext>
            </a:extLst>
          </p:cNvPr>
          <p:cNvSpPr/>
          <p:nvPr/>
        </p:nvSpPr>
        <p:spPr>
          <a:xfrm>
            <a:off x="4323941" y="1901934"/>
            <a:ext cx="10599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4">
                    <a:lumMod val="20000"/>
                    <a:lumOff val="80000"/>
                  </a:schemeClr>
                </a:solidFill>
              </a:rPr>
              <a:t>RNN-CTC</a:t>
            </a:r>
          </a:p>
        </p:txBody>
      </p:sp>
      <p:sp>
        <p:nvSpPr>
          <p:cNvPr id="55" name="Rectangle 54">
            <a:extLst>
              <a:ext uri="{FF2B5EF4-FFF2-40B4-BE49-F238E27FC236}">
                <a16:creationId xmlns:a16="http://schemas.microsoft.com/office/drawing/2014/main" id="{5BDD211C-4F03-E004-C012-48AA7252F3F3}"/>
              </a:ext>
            </a:extLst>
          </p:cNvPr>
          <p:cNvSpPr/>
          <p:nvPr/>
        </p:nvSpPr>
        <p:spPr>
          <a:xfrm>
            <a:off x="3169089" y="2778990"/>
            <a:ext cx="1475763" cy="701602"/>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dirty="0"/>
              <a:t>Frame</a:t>
            </a:r>
          </a:p>
          <a:p>
            <a:pPr algn="ctr"/>
            <a:r>
              <a:rPr lang="en-US" dirty="0"/>
              <a:t>Classification</a:t>
            </a:r>
          </a:p>
        </p:txBody>
      </p:sp>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34A4185E-FE35-57AA-54CA-14C1CA937EB3}"/>
                  </a:ext>
                </a:extLst>
              </p:cNvPr>
              <p:cNvSpPr/>
              <p:nvPr/>
            </p:nvSpPr>
            <p:spPr>
              <a:xfrm>
                <a:off x="3411001" y="2414386"/>
                <a:ext cx="991938"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𝑶</m:t>
                          </m:r>
                        </m:e>
                        <m:e>
                          <m:r>
                            <a:rPr lang="en-US" b="1" i="1" dirty="0">
                              <a:latin typeface="Cambria Math" panose="02040503050406030204" pitchFamily="18" charset="0"/>
                            </a:rPr>
                            <m:t>𝑸</m:t>
                          </m:r>
                        </m:e>
                      </m:d>
                    </m:oMath>
                  </m:oMathPara>
                </a14:m>
                <a:endParaRPr lang="en-US" b="1" dirty="0"/>
              </a:p>
            </p:txBody>
          </p:sp>
        </mc:Choice>
        <mc:Fallback xmlns="">
          <p:sp>
            <p:nvSpPr>
              <p:cNvPr id="75" name="Rectangle 74">
                <a:extLst>
                  <a:ext uri="{FF2B5EF4-FFF2-40B4-BE49-F238E27FC236}">
                    <a16:creationId xmlns:a16="http://schemas.microsoft.com/office/drawing/2014/main" id="{34A4185E-FE35-57AA-54CA-14C1CA937EB3}"/>
                  </a:ext>
                </a:extLst>
              </p:cNvPr>
              <p:cNvSpPr>
                <a:spLocks noRot="1" noChangeAspect="1" noMove="1" noResize="1" noEditPoints="1" noAdjustHandles="1" noChangeArrowheads="1" noChangeShapeType="1" noTextEdit="1"/>
              </p:cNvSpPr>
              <p:nvPr/>
            </p:nvSpPr>
            <p:spPr>
              <a:xfrm>
                <a:off x="3411001" y="2414386"/>
                <a:ext cx="991938" cy="369332"/>
              </a:xfrm>
              <a:prstGeom prst="rect">
                <a:avLst/>
              </a:prstGeom>
              <a:blipFill>
                <a:blip r:embed="rId16"/>
                <a:stretch>
                  <a:fillRect b="-11475"/>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C93CD3D9-5392-107B-C093-5F8A9B004CAC}"/>
              </a:ext>
            </a:extLst>
          </p:cNvPr>
          <p:cNvSpPr/>
          <p:nvPr/>
        </p:nvSpPr>
        <p:spPr>
          <a:xfrm>
            <a:off x="6452799" y="1729490"/>
            <a:ext cx="1055674"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4">
                    <a:lumMod val="20000"/>
                    <a:lumOff val="80000"/>
                  </a:schemeClr>
                </a:solidFill>
              </a:rPr>
              <a:t>Attention</a:t>
            </a:r>
          </a:p>
        </p:txBody>
      </p:sp>
      <p:cxnSp>
        <p:nvCxnSpPr>
          <p:cNvPr id="7" name="Straight Arrow Connector 6">
            <a:extLst>
              <a:ext uri="{FF2B5EF4-FFF2-40B4-BE49-F238E27FC236}">
                <a16:creationId xmlns:a16="http://schemas.microsoft.com/office/drawing/2014/main" id="{20B545CE-F268-7B50-A573-FB09CA892774}"/>
              </a:ext>
            </a:extLst>
          </p:cNvPr>
          <p:cNvCxnSpPr>
            <a:cxnSpLocks/>
            <a:stCxn id="57" idx="2"/>
          </p:cNvCxnSpPr>
          <p:nvPr/>
        </p:nvCxnSpPr>
        <p:spPr>
          <a:xfrm>
            <a:off x="8367231" y="3480592"/>
            <a:ext cx="0" cy="1005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540D9F1E-0880-E380-F26F-652849977BA3}"/>
              </a:ext>
            </a:extLst>
          </p:cNvPr>
          <p:cNvCxnSpPr>
            <a:cxnSpLocks/>
            <a:stCxn id="58" idx="2"/>
          </p:cNvCxnSpPr>
          <p:nvPr/>
        </p:nvCxnSpPr>
        <p:spPr>
          <a:xfrm>
            <a:off x="10530424" y="3480592"/>
            <a:ext cx="0" cy="9733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07F4BDD-1CF4-CD7E-5725-0B48D8252531}"/>
              </a:ext>
            </a:extLst>
          </p:cNvPr>
          <p:cNvCxnSpPr>
            <a:cxnSpLocks/>
          </p:cNvCxnSpPr>
          <p:nvPr/>
        </p:nvCxnSpPr>
        <p:spPr>
          <a:xfrm>
            <a:off x="11734961" y="3158064"/>
            <a:ext cx="0" cy="1295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15230C94-0F8B-10CE-24B6-6194EB0546CC}"/>
              </a:ext>
            </a:extLst>
          </p:cNvPr>
          <p:cNvSpPr/>
          <p:nvPr/>
        </p:nvSpPr>
        <p:spPr>
          <a:xfrm>
            <a:off x="7935952" y="4475968"/>
            <a:ext cx="4149530" cy="528802"/>
          </a:xfrm>
          <a:prstGeom prst="rect">
            <a:avLst/>
          </a:prstGeom>
          <a:solidFill>
            <a:srgbClr val="7030A0"/>
          </a:solidFill>
        </p:spPr>
        <p:style>
          <a:lnRef idx="2">
            <a:schemeClr val="accent1">
              <a:shade val="50000"/>
            </a:schemeClr>
          </a:lnRef>
          <a:fillRef idx="1001">
            <a:schemeClr val="lt2"/>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bg1"/>
                </a:solidFill>
              </a:rPr>
              <a:t>PRONUNCIATION SCORE</a:t>
            </a:r>
          </a:p>
        </p:txBody>
      </p:sp>
      <p:cxnSp>
        <p:nvCxnSpPr>
          <p:cNvPr id="60" name="Straight Arrow Connector 59">
            <a:extLst>
              <a:ext uri="{FF2B5EF4-FFF2-40B4-BE49-F238E27FC236}">
                <a16:creationId xmlns:a16="http://schemas.microsoft.com/office/drawing/2014/main" id="{0D659F3B-1E5F-AEF1-2C78-8A407FB4C86C}"/>
              </a:ext>
            </a:extLst>
          </p:cNvPr>
          <p:cNvCxnSpPr/>
          <p:nvPr/>
        </p:nvCxnSpPr>
        <p:spPr>
          <a:xfrm>
            <a:off x="4644852" y="3129791"/>
            <a:ext cx="95517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3EEAEFB8-55C4-0777-5D5C-8032379E0A54}"/>
              </a:ext>
            </a:extLst>
          </p:cNvPr>
          <p:cNvSpPr/>
          <p:nvPr/>
        </p:nvSpPr>
        <p:spPr>
          <a:xfrm>
            <a:off x="5654961" y="1278099"/>
            <a:ext cx="2717501"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t>Native ASR</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EE0E975-FA29-EB0A-3D4A-F7284ED93EA8}"/>
                  </a:ext>
                </a:extLst>
              </p:cNvPr>
              <p:cNvSpPr/>
              <p:nvPr/>
            </p:nvSpPr>
            <p:spPr>
              <a:xfrm>
                <a:off x="930997" y="5477626"/>
                <a:ext cx="6215631" cy="101566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14:m>
                  <m:oMathPara xmlns:m="http://schemas.openxmlformats.org/officeDocument/2006/math">
                    <m:oMathParaPr>
                      <m:jc m:val="left"/>
                    </m:oMathParaPr>
                    <m:oMath xmlns:m="http://schemas.openxmlformats.org/officeDocument/2006/math">
                      <m:r>
                        <m:rPr>
                          <m:sty m:val="p"/>
                        </m:rPr>
                        <a:rPr lang="en-US" sz="2000" b="0" i="0" dirty="0" smtClean="0">
                          <a:solidFill>
                            <a:srgbClr val="305142"/>
                          </a:solidFill>
                          <a:latin typeface="Cambria Math" panose="02040503050406030204" pitchFamily="18" charset="0"/>
                        </a:rPr>
                        <m:t>Factors</m:t>
                      </m:r>
                      <m:r>
                        <a:rPr lang="en-US" sz="2000" b="0" i="0" dirty="0" smtClean="0">
                          <a:solidFill>
                            <a:srgbClr val="305142"/>
                          </a:solidFill>
                          <a:latin typeface="Cambria Math" panose="02040503050406030204" pitchFamily="18" charset="0"/>
                        </a:rPr>
                        <m:t> </m:t>
                      </m:r>
                      <m:r>
                        <m:rPr>
                          <m:sty m:val="p"/>
                        </m:rPr>
                        <a:rPr lang="en-US" sz="2000" b="0" i="0" dirty="0" smtClean="0">
                          <a:solidFill>
                            <a:srgbClr val="305142"/>
                          </a:solidFill>
                          <a:latin typeface="Cambria Math" panose="02040503050406030204" pitchFamily="18" charset="0"/>
                        </a:rPr>
                        <m:t>in</m:t>
                      </m:r>
                      <m:r>
                        <a:rPr lang="en-US" sz="2000" b="0" i="0" dirty="0" smtClean="0">
                          <a:solidFill>
                            <a:srgbClr val="305142"/>
                          </a:solidFill>
                          <a:latin typeface="Cambria Math" panose="02040503050406030204" pitchFamily="18" charset="0"/>
                        </a:rPr>
                        <m:t> </m:t>
                      </m:r>
                      <m:r>
                        <m:rPr>
                          <m:sty m:val="p"/>
                        </m:rPr>
                        <a:rPr lang="en-US" sz="2000" i="0" dirty="0" smtClean="0">
                          <a:solidFill>
                            <a:srgbClr val="305142"/>
                          </a:solidFill>
                          <a:latin typeface="Cambria Math" panose="02040503050406030204" pitchFamily="18" charset="0"/>
                        </a:rPr>
                        <m:t>P</m:t>
                      </m:r>
                      <m:r>
                        <m:rPr>
                          <m:sty m:val="p"/>
                        </m:rPr>
                        <a:rPr lang="en-US" sz="2000" b="0" i="0" dirty="0" smtClean="0">
                          <a:solidFill>
                            <a:srgbClr val="305142"/>
                          </a:solidFill>
                          <a:latin typeface="Cambria Math" panose="02040503050406030204" pitchFamily="18" charset="0"/>
                        </a:rPr>
                        <m:t>ronunciation</m:t>
                      </m:r>
                      <m:r>
                        <a:rPr lang="en-US" sz="2000" b="0" i="1" dirty="0" smtClean="0">
                          <a:solidFill>
                            <a:srgbClr val="305142"/>
                          </a:solidFill>
                          <a:latin typeface="Cambria Math" panose="02040503050406030204" pitchFamily="18" charset="0"/>
                        </a:rPr>
                        <m:t>: </m:t>
                      </m:r>
                    </m:oMath>
                  </m:oMathPara>
                </a14:m>
                <a:endParaRPr lang="en-US" sz="2000" dirty="0"/>
              </a:p>
              <a:p>
                <a:pPr algn="just"/>
                <a:r>
                  <a:rPr lang="en-US" sz="2000" dirty="0"/>
                  <a:t>Multi aspects – Fluency, Prosody, Stress. </a:t>
                </a:r>
              </a:p>
              <a:p>
                <a:pPr algn="just"/>
                <a:r>
                  <a:rPr lang="en-US" sz="2000" dirty="0"/>
                  <a:t>Multi-Granularities: Phone, Word, Utterance (Sentence)</a:t>
                </a:r>
              </a:p>
            </p:txBody>
          </p:sp>
        </mc:Choice>
        <mc:Fallback xmlns="">
          <p:sp>
            <p:nvSpPr>
              <p:cNvPr id="9" name="Rectangle 8">
                <a:extLst>
                  <a:ext uri="{FF2B5EF4-FFF2-40B4-BE49-F238E27FC236}">
                    <a16:creationId xmlns:a16="http://schemas.microsoft.com/office/drawing/2014/main" id="{8EE0E975-FA29-EB0A-3D4A-F7284ED93EA8}"/>
                  </a:ext>
                </a:extLst>
              </p:cNvPr>
              <p:cNvSpPr>
                <a:spLocks noRot="1" noChangeAspect="1" noMove="1" noResize="1" noEditPoints="1" noAdjustHandles="1" noChangeArrowheads="1" noChangeShapeType="1" noTextEdit="1"/>
              </p:cNvSpPr>
              <p:nvPr/>
            </p:nvSpPr>
            <p:spPr>
              <a:xfrm>
                <a:off x="930997" y="5477626"/>
                <a:ext cx="6215631" cy="1015663"/>
              </a:xfrm>
              <a:prstGeom prst="rect">
                <a:avLst/>
              </a:prstGeom>
              <a:blipFill>
                <a:blip r:embed="rId17"/>
                <a:stretch>
                  <a:fillRect l="-1079" b="-10241"/>
                </a:stretch>
              </a:blipFill>
            </p:spPr>
            <p:txBody>
              <a:bodyPr/>
              <a:lstStyle/>
              <a:p>
                <a:r>
                  <a:rPr lang="en-US">
                    <a:noFill/>
                  </a:rPr>
                  <a:t> </a:t>
                </a:r>
              </a:p>
            </p:txBody>
          </p:sp>
        </mc:Fallback>
      </mc:AlternateContent>
    </p:spTree>
    <p:extLst>
      <p:ext uri="{BB962C8B-B14F-4D97-AF65-F5344CB8AC3E}">
        <p14:creationId xmlns:p14="http://schemas.microsoft.com/office/powerpoint/2010/main" val="713186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9EDEC786-73BD-5A1C-DECA-84B3ECEB630C}"/>
              </a:ext>
            </a:extLst>
          </p:cNvPr>
          <p:cNvPicPr>
            <a:picLocks noChangeAspect="1"/>
          </p:cNvPicPr>
          <p:nvPr/>
        </p:nvPicPr>
        <p:blipFill rotWithShape="1">
          <a:blip r:embed="rId3"/>
          <a:srcRect l="1546" t="12608" r="1707" b="15677"/>
          <a:stretch/>
        </p:blipFill>
        <p:spPr>
          <a:xfrm>
            <a:off x="162118" y="2161663"/>
            <a:ext cx="5055663" cy="713287"/>
          </a:xfrm>
          <a:prstGeom prst="rect">
            <a:avLst/>
          </a:prstGeom>
        </p:spPr>
      </p:pic>
      <p:sp>
        <p:nvSpPr>
          <p:cNvPr id="3" name="Content Placeholder 2"/>
          <p:cNvSpPr>
            <a:spLocks noGrp="1"/>
          </p:cNvSpPr>
          <p:nvPr>
            <p:ph idx="1"/>
          </p:nvPr>
        </p:nvSpPr>
        <p:spPr>
          <a:xfrm>
            <a:off x="212089" y="723720"/>
            <a:ext cx="11979911" cy="6235880"/>
          </a:xfrm>
        </p:spPr>
        <p:txBody>
          <a:bodyPr vert="horz" lIns="0" tIns="45720" rIns="0" bIns="45720" rtlCol="0" anchor="t">
            <a:normAutofit/>
          </a:bodyPr>
          <a:lstStyle/>
          <a:p>
            <a:pPr>
              <a:lnSpc>
                <a:spcPct val="100000"/>
              </a:lnSpc>
              <a:buNone/>
            </a:pPr>
            <a:r>
              <a:rPr lang="en-US" altLang="zh-TW" sz="1800" dirty="0"/>
              <a:t>Goodness of Pronunciation (</a:t>
            </a:r>
            <a:r>
              <a:rPr lang="en-US" altLang="zh-TW" sz="1800" dirty="0" err="1"/>
              <a:t>GoP</a:t>
            </a:r>
            <a:r>
              <a:rPr lang="en-US" altLang="zh-TW" sz="1800" dirty="0"/>
              <a:t>) </a:t>
            </a:r>
            <a:r>
              <a:rPr lang="en-US" altLang="zh-TW" sz="1800" dirty="0">
                <a:solidFill>
                  <a:srgbClr val="305142"/>
                </a:solidFill>
              </a:rPr>
              <a:t>is widely used in pronunciation evaluation and mispronunciation detection</a:t>
            </a:r>
            <a:r>
              <a:rPr lang="en-US" altLang="zh-TW" sz="1800" dirty="0"/>
              <a:t>.</a:t>
            </a:r>
          </a:p>
          <a:p>
            <a:pPr>
              <a:lnSpc>
                <a:spcPct val="100000"/>
              </a:lnSpc>
              <a:buNone/>
            </a:pPr>
            <a:r>
              <a:rPr lang="en-US" altLang="zh-TW" sz="1800" dirty="0" err="1"/>
              <a:t>GoP</a:t>
            </a:r>
            <a:r>
              <a:rPr lang="en-US" altLang="zh-TW" sz="1800" dirty="0"/>
              <a:t> </a:t>
            </a:r>
            <a:r>
              <a:rPr lang="en-US" altLang="zh-TW" sz="1800" dirty="0">
                <a:solidFill>
                  <a:srgbClr val="305142"/>
                </a:solidFill>
              </a:rPr>
              <a:t>is a variation of</a:t>
            </a:r>
            <a:r>
              <a:rPr lang="en-US" altLang="zh-TW" sz="1800" dirty="0"/>
              <a:t>  posterior probability </a:t>
            </a:r>
            <a:r>
              <a:rPr lang="en-US" altLang="zh-TW" sz="1800" dirty="0">
                <a:solidFill>
                  <a:srgbClr val="305142"/>
                </a:solidFill>
              </a:rPr>
              <a:t>for </a:t>
            </a:r>
            <a:r>
              <a:rPr lang="en-US" altLang="zh-TW" sz="1800" dirty="0"/>
              <a:t>phone level pronunciation scoring. </a:t>
            </a:r>
          </a:p>
          <a:p>
            <a:pPr>
              <a:lnSpc>
                <a:spcPct val="100000"/>
              </a:lnSpc>
              <a:buNone/>
            </a:pPr>
            <a:r>
              <a:rPr lang="en-US" altLang="zh-TW" sz="1800" u="sng" dirty="0"/>
              <a:t>GOP-GMM</a:t>
            </a:r>
          </a:p>
          <a:p>
            <a:pPr>
              <a:lnSpc>
                <a:spcPct val="100000"/>
              </a:lnSpc>
              <a:buNone/>
            </a:pPr>
            <a:endParaRPr lang="en-US" altLang="zh-TW" sz="1800" dirty="0"/>
          </a:p>
          <a:p>
            <a:pPr>
              <a:lnSpc>
                <a:spcPct val="100000"/>
              </a:lnSpc>
              <a:buNone/>
            </a:pPr>
            <a:r>
              <a:rPr lang="en-US" altLang="zh-TW" sz="1800" u="sng" dirty="0"/>
              <a:t>GOP-DNN</a:t>
            </a:r>
            <a:r>
              <a:rPr lang="en-US" altLang="zh-TW" sz="1800" i="0" dirty="0"/>
              <a:t>: </a:t>
            </a:r>
          </a:p>
          <a:p>
            <a:pPr>
              <a:lnSpc>
                <a:spcPct val="100000"/>
              </a:lnSpc>
              <a:buNone/>
            </a:pPr>
            <a:endParaRPr lang="en-US" altLang="zh-TW" sz="1800" b="1" i="0" dirty="0">
              <a:solidFill>
                <a:srgbClr val="305142"/>
              </a:solidFill>
            </a:endParaRPr>
          </a:p>
          <a:p>
            <a:pPr>
              <a:lnSpc>
                <a:spcPct val="100000"/>
              </a:lnSpc>
              <a:buNone/>
            </a:pPr>
            <a:r>
              <a:rPr lang="en-US" altLang="zh-TW" sz="1800" b="1" i="0" dirty="0">
                <a:solidFill>
                  <a:srgbClr val="305142"/>
                </a:solidFill>
              </a:rPr>
              <a:t>Log Phone Posterior (LPP)</a:t>
            </a:r>
            <a:endParaRPr lang="en-US" altLang="zh-TW" sz="1800" u="sng" dirty="0"/>
          </a:p>
          <a:p>
            <a:pPr>
              <a:lnSpc>
                <a:spcPct val="100000"/>
              </a:lnSpc>
              <a:buNone/>
            </a:pPr>
            <a:endParaRPr lang="en-US" altLang="zh-TW" sz="1800" b="1" i="0" dirty="0">
              <a:solidFill>
                <a:srgbClr val="305142"/>
              </a:solidFill>
            </a:endParaRPr>
          </a:p>
          <a:p>
            <a:pPr>
              <a:lnSpc>
                <a:spcPct val="100000"/>
              </a:lnSpc>
              <a:buNone/>
            </a:pPr>
            <a:r>
              <a:rPr lang="en-US" altLang="zh-TW" sz="1800" b="1" i="0" dirty="0">
                <a:solidFill>
                  <a:srgbClr val="305142"/>
                </a:solidFill>
              </a:rPr>
              <a:t>Log Posteriori Ratio (LPR)</a:t>
            </a:r>
          </a:p>
          <a:p>
            <a:pPr>
              <a:lnSpc>
                <a:spcPct val="100000"/>
              </a:lnSpc>
              <a:buNone/>
            </a:pPr>
            <a:endParaRPr lang="en-US" altLang="zh-TW" sz="1800" u="sng" dirty="0"/>
          </a:p>
          <a:p>
            <a:pPr>
              <a:lnSpc>
                <a:spcPct val="100000"/>
              </a:lnSpc>
              <a:buNone/>
            </a:pPr>
            <a:r>
              <a:rPr lang="en-US" altLang="zh-TW" sz="1800" u="sng" dirty="0"/>
              <a:t>Phone-level Feature</a:t>
            </a:r>
            <a:r>
              <a:rPr lang="en-US" altLang="zh-TW" sz="1800" i="0" dirty="0"/>
              <a:t>: </a:t>
            </a:r>
          </a:p>
          <a:p>
            <a:pPr>
              <a:lnSpc>
                <a:spcPct val="100000"/>
              </a:lnSpc>
              <a:buNone/>
            </a:pPr>
            <a:endParaRPr lang="en-US" altLang="zh-TW" sz="1800" u="sng" dirty="0"/>
          </a:p>
          <a:p>
            <a:pPr>
              <a:lnSpc>
                <a:spcPct val="100000"/>
              </a:lnSpc>
              <a:buNone/>
            </a:pPr>
            <a:endParaRPr lang="en-US" altLang="zh-TW" sz="1800" u="sng" dirty="0"/>
          </a:p>
          <a:p>
            <a:pPr>
              <a:lnSpc>
                <a:spcPct val="100000"/>
              </a:lnSpc>
              <a:buNone/>
            </a:pPr>
            <a:endParaRPr lang="en-US" altLang="zh-TW" sz="1800" u="sng" dirty="0"/>
          </a:p>
          <a:p>
            <a:pPr>
              <a:lnSpc>
                <a:spcPct val="100000"/>
              </a:lnSpc>
              <a:buNone/>
            </a:pPr>
            <a:endParaRPr lang="en-US" altLang="zh-TW" sz="1800" u="sng" dirty="0"/>
          </a:p>
          <a:p>
            <a:pPr>
              <a:lnSpc>
                <a:spcPct val="100000"/>
              </a:lnSpc>
              <a:buNone/>
            </a:pPr>
            <a:endParaRPr lang="en-US" altLang="zh-TW" sz="1800" dirty="0"/>
          </a:p>
          <a:p>
            <a:pPr>
              <a:lnSpc>
                <a:spcPct val="100000"/>
              </a:lnSpc>
              <a:buNone/>
            </a:pPr>
            <a:endParaRPr lang="en-US" altLang="zh-TW" sz="1800" dirty="0"/>
          </a:p>
          <a:p>
            <a:pPr>
              <a:lnSpc>
                <a:spcPct val="100000"/>
              </a:lnSpc>
              <a:buNone/>
            </a:pPr>
            <a:endParaRPr lang="en-US" altLang="zh-TW" sz="1800" dirty="0"/>
          </a:p>
          <a:p>
            <a:pPr marL="0" indent="0">
              <a:lnSpc>
                <a:spcPct val="100000"/>
              </a:lnSpc>
              <a:buNone/>
            </a:pPr>
            <a:endParaRPr lang="en-US" sz="1800" i="0" dirty="0">
              <a:solidFill>
                <a:srgbClr val="404040"/>
              </a:solidFill>
              <a:latin typeface="Calibri"/>
            </a:endParaRPr>
          </a:p>
          <a:p>
            <a:pPr marL="0" indent="0">
              <a:lnSpc>
                <a:spcPct val="100000"/>
              </a:lnSpc>
              <a:buNone/>
            </a:pPr>
            <a:endParaRPr lang="en-US" sz="1800" i="0" dirty="0">
              <a:solidFill>
                <a:srgbClr val="404040"/>
              </a:solidFill>
              <a:latin typeface="Calibri"/>
            </a:endParaRPr>
          </a:p>
        </p:txBody>
      </p:sp>
      <p:pic>
        <p:nvPicPr>
          <p:cNvPr id="99" name="Picture 98">
            <a:extLst>
              <a:ext uri="{FF2B5EF4-FFF2-40B4-BE49-F238E27FC236}">
                <a16:creationId xmlns:a16="http://schemas.microsoft.com/office/drawing/2014/main" id="{AF71AAA5-CEB8-9F1C-84FD-E81078AE1BE4}"/>
              </a:ext>
            </a:extLst>
          </p:cNvPr>
          <p:cNvPicPr>
            <a:picLocks noChangeAspect="1"/>
          </p:cNvPicPr>
          <p:nvPr/>
        </p:nvPicPr>
        <p:blipFill>
          <a:blip r:embed="rId4"/>
          <a:stretch>
            <a:fillRect/>
          </a:stretch>
        </p:blipFill>
        <p:spPr>
          <a:xfrm>
            <a:off x="5389075" y="4179033"/>
            <a:ext cx="6806475" cy="2678968"/>
          </a:xfrm>
          <a:prstGeom prst="rect">
            <a:avLst/>
          </a:prstGeom>
        </p:spPr>
      </p:pic>
      <p:pic>
        <p:nvPicPr>
          <p:cNvPr id="45" name="Picture 44">
            <a:extLst>
              <a:ext uri="{FF2B5EF4-FFF2-40B4-BE49-F238E27FC236}">
                <a16:creationId xmlns:a16="http://schemas.microsoft.com/office/drawing/2014/main" id="{A75DCC8E-D474-6D6C-BFFF-9C06E4B4DE34}"/>
              </a:ext>
            </a:extLst>
          </p:cNvPr>
          <p:cNvPicPr>
            <a:picLocks noChangeAspect="1"/>
          </p:cNvPicPr>
          <p:nvPr/>
        </p:nvPicPr>
        <p:blipFill>
          <a:blip r:embed="rId5"/>
          <a:stretch>
            <a:fillRect/>
          </a:stretch>
        </p:blipFill>
        <p:spPr>
          <a:xfrm>
            <a:off x="5922845" y="2024642"/>
            <a:ext cx="6260265" cy="2197170"/>
          </a:xfrm>
          <a:prstGeom prst="rect">
            <a:avLst/>
          </a:prstGeom>
        </p:spPr>
      </p:pic>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APA: Goodness of Pronunciation</a:t>
            </a:r>
            <a:br>
              <a:rPr lang="en-US" sz="3600" dirty="0"/>
            </a:br>
            <a:endParaRPr lang="en-US" sz="2800" dirty="0">
              <a:solidFill>
                <a:srgbClr val="404040"/>
              </a:solidFill>
              <a:latin typeface="Calibri Light"/>
            </a:endParaRPr>
          </a:p>
        </p:txBody>
      </p:sp>
      <p:pic>
        <p:nvPicPr>
          <p:cNvPr id="37" name="Picture 36">
            <a:extLst>
              <a:ext uri="{FF2B5EF4-FFF2-40B4-BE49-F238E27FC236}">
                <a16:creationId xmlns:a16="http://schemas.microsoft.com/office/drawing/2014/main" id="{E4A63579-5537-BB84-F142-B772B769F3DC}"/>
              </a:ext>
            </a:extLst>
          </p:cNvPr>
          <p:cNvPicPr>
            <a:picLocks noChangeAspect="1"/>
          </p:cNvPicPr>
          <p:nvPr/>
        </p:nvPicPr>
        <p:blipFill>
          <a:blip r:embed="rId6"/>
          <a:stretch>
            <a:fillRect/>
          </a:stretch>
        </p:blipFill>
        <p:spPr>
          <a:xfrm>
            <a:off x="1466942" y="1671752"/>
            <a:ext cx="3254709" cy="593019"/>
          </a:xfrm>
          <a:prstGeom prst="rect">
            <a:avLst/>
          </a:prstGeom>
        </p:spPr>
      </p:pic>
      <p:pic>
        <p:nvPicPr>
          <p:cNvPr id="39" name="Picture 38">
            <a:extLst>
              <a:ext uri="{FF2B5EF4-FFF2-40B4-BE49-F238E27FC236}">
                <a16:creationId xmlns:a16="http://schemas.microsoft.com/office/drawing/2014/main" id="{2E962C94-C4AB-83A0-85EC-D8BE9D6A1332}"/>
              </a:ext>
            </a:extLst>
          </p:cNvPr>
          <p:cNvPicPr>
            <a:picLocks noChangeAspect="1"/>
          </p:cNvPicPr>
          <p:nvPr/>
        </p:nvPicPr>
        <p:blipFill>
          <a:blip r:embed="rId7"/>
          <a:stretch>
            <a:fillRect/>
          </a:stretch>
        </p:blipFill>
        <p:spPr>
          <a:xfrm>
            <a:off x="4815840" y="1827612"/>
            <a:ext cx="7376160" cy="214246"/>
          </a:xfrm>
          <a:prstGeom prst="rect">
            <a:avLst/>
          </a:prstGeom>
        </p:spPr>
      </p:pic>
      <p:pic>
        <p:nvPicPr>
          <p:cNvPr id="43" name="Picture 42">
            <a:extLst>
              <a:ext uri="{FF2B5EF4-FFF2-40B4-BE49-F238E27FC236}">
                <a16:creationId xmlns:a16="http://schemas.microsoft.com/office/drawing/2014/main" id="{A63AF157-EC44-9E43-F93A-61BE81FC4E1E}"/>
              </a:ext>
            </a:extLst>
          </p:cNvPr>
          <p:cNvPicPr>
            <a:picLocks noChangeAspect="1"/>
          </p:cNvPicPr>
          <p:nvPr/>
        </p:nvPicPr>
        <p:blipFill>
          <a:blip r:embed="rId8"/>
          <a:stretch>
            <a:fillRect/>
          </a:stretch>
        </p:blipFill>
        <p:spPr>
          <a:xfrm>
            <a:off x="5268963" y="2193903"/>
            <a:ext cx="3765117" cy="379430"/>
          </a:xfrm>
          <a:prstGeom prst="rect">
            <a:avLst/>
          </a:prstGeom>
        </p:spPr>
      </p:pic>
      <p:pic>
        <p:nvPicPr>
          <p:cNvPr id="47" name="Picture 46">
            <a:extLst>
              <a:ext uri="{FF2B5EF4-FFF2-40B4-BE49-F238E27FC236}">
                <a16:creationId xmlns:a16="http://schemas.microsoft.com/office/drawing/2014/main" id="{48E0D7F5-0C77-D767-2AC4-6DE080F50544}"/>
              </a:ext>
            </a:extLst>
          </p:cNvPr>
          <p:cNvPicPr>
            <a:picLocks noChangeAspect="1"/>
          </p:cNvPicPr>
          <p:nvPr/>
        </p:nvPicPr>
        <p:blipFill>
          <a:blip r:embed="rId9"/>
          <a:stretch>
            <a:fillRect/>
          </a:stretch>
        </p:blipFill>
        <p:spPr>
          <a:xfrm>
            <a:off x="3448050" y="3689941"/>
            <a:ext cx="2813166" cy="501808"/>
          </a:xfrm>
          <a:prstGeom prst="rect">
            <a:avLst/>
          </a:prstGeom>
        </p:spPr>
      </p:pic>
      <p:pic>
        <p:nvPicPr>
          <p:cNvPr id="51" name="Picture 50">
            <a:extLst>
              <a:ext uri="{FF2B5EF4-FFF2-40B4-BE49-F238E27FC236}">
                <a16:creationId xmlns:a16="http://schemas.microsoft.com/office/drawing/2014/main" id="{F73BEA1C-0553-9EE3-D023-27DACCCB9055}"/>
              </a:ext>
            </a:extLst>
          </p:cNvPr>
          <p:cNvPicPr>
            <a:picLocks noChangeAspect="1"/>
          </p:cNvPicPr>
          <p:nvPr/>
        </p:nvPicPr>
        <p:blipFill>
          <a:blip r:embed="rId10"/>
          <a:stretch>
            <a:fillRect/>
          </a:stretch>
        </p:blipFill>
        <p:spPr>
          <a:xfrm>
            <a:off x="860194" y="3069485"/>
            <a:ext cx="3765117" cy="681469"/>
          </a:xfrm>
          <a:prstGeom prst="rect">
            <a:avLst/>
          </a:prstGeom>
        </p:spPr>
      </p:pic>
      <p:pic>
        <p:nvPicPr>
          <p:cNvPr id="89" name="Picture 88">
            <a:extLst>
              <a:ext uri="{FF2B5EF4-FFF2-40B4-BE49-F238E27FC236}">
                <a16:creationId xmlns:a16="http://schemas.microsoft.com/office/drawing/2014/main" id="{662A7023-1A08-99ED-10F4-6B2AD80D05D9}"/>
              </a:ext>
            </a:extLst>
          </p:cNvPr>
          <p:cNvPicPr>
            <a:picLocks noChangeAspect="1"/>
          </p:cNvPicPr>
          <p:nvPr/>
        </p:nvPicPr>
        <p:blipFill>
          <a:blip r:embed="rId11">
            <a:duotone>
              <a:prstClr val="black"/>
              <a:schemeClr val="accent1">
                <a:tint val="45000"/>
                <a:satMod val="400000"/>
              </a:schemeClr>
            </a:duotone>
          </a:blip>
          <a:stretch>
            <a:fillRect/>
          </a:stretch>
        </p:blipFill>
        <p:spPr>
          <a:xfrm>
            <a:off x="8890" y="4124665"/>
            <a:ext cx="3656457" cy="677122"/>
          </a:xfrm>
          <a:prstGeom prst="rect">
            <a:avLst/>
          </a:prstGeom>
        </p:spPr>
      </p:pic>
      <p:pic>
        <p:nvPicPr>
          <p:cNvPr id="91" name="Picture 90">
            <a:extLst>
              <a:ext uri="{FF2B5EF4-FFF2-40B4-BE49-F238E27FC236}">
                <a16:creationId xmlns:a16="http://schemas.microsoft.com/office/drawing/2014/main" id="{D375FF9C-AA36-4B24-8FE0-EAE7100863FC}"/>
              </a:ext>
            </a:extLst>
          </p:cNvPr>
          <p:cNvPicPr>
            <a:picLocks noChangeAspect="1"/>
          </p:cNvPicPr>
          <p:nvPr/>
        </p:nvPicPr>
        <p:blipFill>
          <a:blip r:embed="rId12"/>
          <a:stretch>
            <a:fillRect/>
          </a:stretch>
        </p:blipFill>
        <p:spPr>
          <a:xfrm>
            <a:off x="3746584" y="4135238"/>
            <a:ext cx="2349416" cy="595185"/>
          </a:xfrm>
          <a:prstGeom prst="rect">
            <a:avLst/>
          </a:prstGeom>
        </p:spPr>
      </p:pic>
      <p:pic>
        <p:nvPicPr>
          <p:cNvPr id="95" name="Picture 94">
            <a:extLst>
              <a:ext uri="{FF2B5EF4-FFF2-40B4-BE49-F238E27FC236}">
                <a16:creationId xmlns:a16="http://schemas.microsoft.com/office/drawing/2014/main" id="{55C2287D-65F0-B1C0-7A77-07171111682C}"/>
              </a:ext>
            </a:extLst>
          </p:cNvPr>
          <p:cNvPicPr>
            <a:picLocks noChangeAspect="1"/>
          </p:cNvPicPr>
          <p:nvPr/>
        </p:nvPicPr>
        <p:blipFill rotWithShape="1">
          <a:blip r:embed="rId13">
            <a:duotone>
              <a:prstClr val="black"/>
              <a:schemeClr val="accent4">
                <a:tint val="45000"/>
                <a:satMod val="400000"/>
              </a:schemeClr>
            </a:duotone>
          </a:blip>
          <a:srcRect l="2299" r="3905"/>
          <a:stretch/>
        </p:blipFill>
        <p:spPr>
          <a:xfrm>
            <a:off x="162118" y="6226956"/>
            <a:ext cx="5809861" cy="568150"/>
          </a:xfrm>
          <a:prstGeom prst="rect">
            <a:avLst/>
          </a:prstGeom>
        </p:spPr>
      </p:pic>
      <p:pic>
        <p:nvPicPr>
          <p:cNvPr id="97" name="Picture 96">
            <a:extLst>
              <a:ext uri="{FF2B5EF4-FFF2-40B4-BE49-F238E27FC236}">
                <a16:creationId xmlns:a16="http://schemas.microsoft.com/office/drawing/2014/main" id="{2664AFCD-0AE3-C92D-D358-1B460E9618F2}"/>
              </a:ext>
            </a:extLst>
          </p:cNvPr>
          <p:cNvPicPr>
            <a:picLocks noChangeAspect="1"/>
          </p:cNvPicPr>
          <p:nvPr/>
        </p:nvPicPr>
        <p:blipFill>
          <a:blip r:embed="rId14">
            <a:duotone>
              <a:prstClr val="black"/>
              <a:schemeClr val="accent2">
                <a:tint val="45000"/>
                <a:satMod val="400000"/>
              </a:schemeClr>
            </a:duotone>
          </a:blip>
          <a:stretch>
            <a:fillRect/>
          </a:stretch>
        </p:blipFill>
        <p:spPr>
          <a:xfrm>
            <a:off x="216543" y="5070029"/>
            <a:ext cx="5052420" cy="580738"/>
          </a:xfrm>
          <a:prstGeom prst="rect">
            <a:avLst/>
          </a:prstGeom>
        </p:spPr>
      </p:pic>
    </p:spTree>
    <p:extLst>
      <p:ext uri="{BB962C8B-B14F-4D97-AF65-F5344CB8AC3E}">
        <p14:creationId xmlns:p14="http://schemas.microsoft.com/office/powerpoint/2010/main" val="3025557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F09D0E-77F2-E286-8AC9-12BBAB759DCB}"/>
              </a:ext>
            </a:extLst>
          </p:cNvPr>
          <p:cNvSpPr>
            <a:spLocks noGrp="1"/>
          </p:cNvSpPr>
          <p:nvPr>
            <p:ph type="ftr" sz="quarter" idx="11"/>
          </p:nvPr>
        </p:nvSpPr>
        <p:spPr/>
        <p:txBody>
          <a:bodyPr/>
          <a:lstStyle/>
          <a:p>
            <a:endParaRPr lang="en-US" dirty="0"/>
          </a:p>
        </p:txBody>
      </p:sp>
      <p:pic>
        <p:nvPicPr>
          <p:cNvPr id="7" name="Picture 6" descr="Calendar&#10;&#10;Description automatically generated">
            <a:extLst>
              <a:ext uri="{FF2B5EF4-FFF2-40B4-BE49-F238E27FC236}">
                <a16:creationId xmlns:a16="http://schemas.microsoft.com/office/drawing/2014/main" id="{0A0045F3-DFC2-1D03-5B7E-AB0DFE9CC4D8}"/>
              </a:ext>
            </a:extLst>
          </p:cNvPr>
          <p:cNvPicPr>
            <a:picLocks noChangeAspect="1"/>
          </p:cNvPicPr>
          <p:nvPr/>
        </p:nvPicPr>
        <p:blipFill rotWithShape="1">
          <a:blip r:embed="rId3">
            <a:extLst>
              <a:ext uri="{28A0092B-C50C-407E-A947-70E740481C1C}">
                <a14:useLocalDpi xmlns:a14="http://schemas.microsoft.com/office/drawing/2010/main" val="0"/>
              </a:ext>
            </a:extLst>
          </a:blip>
          <a:srcRect l="26596" t="10888" r="26753" b="39111"/>
          <a:stretch/>
        </p:blipFill>
        <p:spPr>
          <a:xfrm>
            <a:off x="1783080" y="25566"/>
            <a:ext cx="10363200" cy="6806868"/>
          </a:xfrm>
          <a:prstGeom prst="rect">
            <a:avLst/>
          </a:prstGeom>
        </p:spPr>
      </p:pic>
      <p:pic>
        <p:nvPicPr>
          <p:cNvPr id="2050" name="Picture 2" descr="Kaldi Reviews 2023: Details, Pricing, &amp; Features | G2">
            <a:extLst>
              <a:ext uri="{FF2B5EF4-FFF2-40B4-BE49-F238E27FC236}">
                <a16:creationId xmlns:a16="http://schemas.microsoft.com/office/drawing/2014/main" id="{8138D108-6029-D1E8-A473-730D7527E9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3563" y="4373882"/>
            <a:ext cx="1451434" cy="7620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lcome to PyTorch Tutorials — PyTorch Tutorials 2.0.0+cu117 documentation">
            <a:extLst>
              <a:ext uri="{FF2B5EF4-FFF2-40B4-BE49-F238E27FC236}">
                <a16:creationId xmlns:a16="http://schemas.microsoft.com/office/drawing/2014/main" id="{C893D1C7-D014-DF23-3679-87EDE1B8F0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267" t="38533" r="8934" b="40400"/>
          <a:stretch/>
        </p:blipFill>
        <p:spPr bwMode="auto">
          <a:xfrm>
            <a:off x="8692322" y="1988818"/>
            <a:ext cx="1928932" cy="50292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naconda (Python distribution) - Wikipedia">
            <a:extLst>
              <a:ext uri="{FF2B5EF4-FFF2-40B4-BE49-F238E27FC236}">
                <a16:creationId xmlns:a16="http://schemas.microsoft.com/office/drawing/2014/main" id="{3D46D45A-2AFA-8CAE-E38E-15BB22F346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12221" y="2665334"/>
            <a:ext cx="1530758" cy="76366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e CMU Pronouncing Dictionary">
            <a:extLst>
              <a:ext uri="{FF2B5EF4-FFF2-40B4-BE49-F238E27FC236}">
                <a16:creationId xmlns:a16="http://schemas.microsoft.com/office/drawing/2014/main" id="{3EEC7CAC-F560-68DE-CC33-1C818AEBAD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 y="5135884"/>
            <a:ext cx="1529058" cy="150876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peechocean (@Speechocean_Ltd) / Twitter">
            <a:extLst>
              <a:ext uri="{FF2B5EF4-FFF2-40B4-BE49-F238E27FC236}">
                <a16:creationId xmlns:a16="http://schemas.microsoft.com/office/drawing/2014/main" id="{340051DF-7238-A029-FC48-46D84D425B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30663" y="531726"/>
            <a:ext cx="2534994" cy="107525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openslr.org">
            <a:extLst>
              <a:ext uri="{FF2B5EF4-FFF2-40B4-BE49-F238E27FC236}">
                <a16:creationId xmlns:a16="http://schemas.microsoft.com/office/drawing/2014/main" id="{B2717D14-1C22-6FCF-0E2E-822AE3788B0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99" y="4143339"/>
            <a:ext cx="2307556" cy="61154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JSON - Wikipedia">
            <a:extLst>
              <a:ext uri="{FF2B5EF4-FFF2-40B4-BE49-F238E27FC236}">
                <a16:creationId xmlns:a16="http://schemas.microsoft.com/office/drawing/2014/main" id="{D8C4EA76-08AF-A486-91C3-05A955BB94C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0"/>
            <a:ext cx="908674" cy="9086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65908B0-A25A-2D55-D45C-3889EC8FBE8E}"/>
              </a:ext>
            </a:extLst>
          </p:cNvPr>
          <p:cNvSpPr txBox="1"/>
          <p:nvPr/>
        </p:nvSpPr>
        <p:spPr>
          <a:xfrm>
            <a:off x="8657392" y="2389314"/>
            <a:ext cx="3385587" cy="302390"/>
          </a:xfrm>
          <a:prstGeom prst="rect">
            <a:avLst/>
          </a:prstGeom>
          <a:noFill/>
        </p:spPr>
        <p:txBody>
          <a:bodyPr wrap="square" lIns="0" tIns="0" rIns="0" bIns="0" rtlCol="0">
            <a:spAutoFit/>
          </a:bodyPr>
          <a:lstStyle/>
          <a:p>
            <a:pPr>
              <a:lnSpc>
                <a:spcPct val="120000"/>
              </a:lnSpc>
            </a:pPr>
            <a:r>
              <a:rPr lang="en-US" b="1" i="0" u="none" strike="noStrike" baseline="0" dirty="0" err="1">
                <a:solidFill>
                  <a:srgbClr val="305142"/>
                </a:solidFill>
                <a:highlight>
                  <a:srgbClr val="FFFF00"/>
                </a:highlight>
                <a:latin typeface="+mj-lt"/>
              </a:rPr>
              <a:t>GoP</a:t>
            </a:r>
            <a:r>
              <a:rPr lang="en-US" b="1" i="0" u="none" strike="noStrike" baseline="0" dirty="0">
                <a:solidFill>
                  <a:srgbClr val="305142"/>
                </a:solidFill>
                <a:highlight>
                  <a:srgbClr val="FFFF00"/>
                </a:highlight>
                <a:latin typeface="+mj-lt"/>
              </a:rPr>
              <a:t> Projection: 24-dim dense layer</a:t>
            </a:r>
            <a:r>
              <a:rPr lang="en-US" b="1" dirty="0">
                <a:solidFill>
                  <a:srgbClr val="305142"/>
                </a:solidFill>
                <a:highlight>
                  <a:srgbClr val="FFFF00"/>
                </a:highlight>
                <a:latin typeface="+mj-lt"/>
              </a:rPr>
              <a:t> </a:t>
            </a:r>
          </a:p>
        </p:txBody>
      </p:sp>
      <p:cxnSp>
        <p:nvCxnSpPr>
          <p:cNvPr id="14" name="Straight Arrow Connector 13">
            <a:extLst>
              <a:ext uri="{FF2B5EF4-FFF2-40B4-BE49-F238E27FC236}">
                <a16:creationId xmlns:a16="http://schemas.microsoft.com/office/drawing/2014/main" id="{87C00336-2043-5A56-7571-FD6CE6D6C9EE}"/>
              </a:ext>
            </a:extLst>
          </p:cNvPr>
          <p:cNvCxnSpPr/>
          <p:nvPr/>
        </p:nvCxnSpPr>
        <p:spPr>
          <a:xfrm flipH="1">
            <a:off x="7269480" y="2691704"/>
            <a:ext cx="3139440" cy="11944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805E365-43EB-A484-38BC-7B00D01D3EA3}"/>
              </a:ext>
            </a:extLst>
          </p:cNvPr>
          <p:cNvSpPr txBox="1"/>
          <p:nvPr/>
        </p:nvSpPr>
        <p:spPr>
          <a:xfrm>
            <a:off x="-164036" y="1162343"/>
            <a:ext cx="3385587" cy="634789"/>
          </a:xfrm>
          <a:prstGeom prst="rect">
            <a:avLst/>
          </a:prstGeom>
          <a:noFill/>
        </p:spPr>
        <p:txBody>
          <a:bodyPr wrap="square" lIns="0" tIns="0" rIns="0" bIns="0" rtlCol="0">
            <a:spAutoFit/>
          </a:bodyPr>
          <a:lstStyle/>
          <a:p>
            <a:pPr algn="ctr">
              <a:lnSpc>
                <a:spcPct val="120000"/>
              </a:lnSpc>
            </a:pPr>
            <a:r>
              <a:rPr lang="en-US" b="1" i="0" u="none" strike="noStrike" baseline="0" dirty="0">
                <a:solidFill>
                  <a:srgbClr val="305142"/>
                </a:solidFill>
                <a:highlight>
                  <a:srgbClr val="FFFF00"/>
                </a:highlight>
                <a:latin typeface="+mj-lt"/>
              </a:rPr>
              <a:t>Transformer Encoder: </a:t>
            </a:r>
          </a:p>
          <a:p>
            <a:pPr algn="ctr">
              <a:lnSpc>
                <a:spcPct val="120000"/>
              </a:lnSpc>
            </a:pPr>
            <a:r>
              <a:rPr lang="en-US" b="1" i="0" u="none" strike="noStrike" baseline="0" dirty="0">
                <a:solidFill>
                  <a:srgbClr val="305142"/>
                </a:solidFill>
                <a:highlight>
                  <a:srgbClr val="FFFF00"/>
                </a:highlight>
                <a:latin typeface="+mj-lt"/>
              </a:rPr>
              <a:t>3 Layers , 24-dim Embedding</a:t>
            </a:r>
            <a:r>
              <a:rPr lang="en-US" b="1" dirty="0">
                <a:solidFill>
                  <a:srgbClr val="305142"/>
                </a:solidFill>
                <a:highlight>
                  <a:srgbClr val="FFFF00"/>
                </a:highlight>
                <a:latin typeface="+mj-lt"/>
              </a:rPr>
              <a:t> </a:t>
            </a:r>
          </a:p>
        </p:txBody>
      </p:sp>
      <p:cxnSp>
        <p:nvCxnSpPr>
          <p:cNvPr id="16" name="Straight Arrow Connector 15">
            <a:extLst>
              <a:ext uri="{FF2B5EF4-FFF2-40B4-BE49-F238E27FC236}">
                <a16:creationId xmlns:a16="http://schemas.microsoft.com/office/drawing/2014/main" id="{B6F3D2A0-66B2-77A4-D3F1-6464AF45E94D}"/>
              </a:ext>
            </a:extLst>
          </p:cNvPr>
          <p:cNvCxnSpPr>
            <a:cxnSpLocks/>
            <a:stCxn id="15" idx="2"/>
          </p:cNvCxnSpPr>
          <p:nvPr/>
        </p:nvCxnSpPr>
        <p:spPr>
          <a:xfrm>
            <a:off x="1528758" y="1797132"/>
            <a:ext cx="2936562" cy="13575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TextBox 5">
            <a:extLst>
              <a:ext uri="{FF2B5EF4-FFF2-40B4-BE49-F238E27FC236}">
                <a16:creationId xmlns:a16="http://schemas.microsoft.com/office/drawing/2014/main" id="{F6428939-FCFF-D3DF-E222-A7AAE266F754}"/>
              </a:ext>
            </a:extLst>
          </p:cNvPr>
          <p:cNvSpPr txBox="1"/>
          <p:nvPr/>
        </p:nvSpPr>
        <p:spPr>
          <a:xfrm>
            <a:off x="192099" y="6362584"/>
            <a:ext cx="11850880"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305142"/>
                </a:solidFill>
                <a:highlight>
                  <a:srgbClr val="FFFF00"/>
                </a:highlight>
              </a:rPr>
              <a:t>Gong, Y., Chen, Z., Chu, I. H., Chang, P., &amp; Glass, J. (2022, May). Transformer-based multi-aspect multi-granularity non-native English speaker pronunciation assessment. In ICASSP 2022-2022  IEEE International Conference on Acoustics, Speech and Signal Processing (ICASSP) (pp. 7262-7266). IEEE.</a:t>
            </a:r>
          </a:p>
        </p:txBody>
      </p:sp>
    </p:spTree>
    <p:extLst>
      <p:ext uri="{BB962C8B-B14F-4D97-AF65-F5344CB8AC3E}">
        <p14:creationId xmlns:p14="http://schemas.microsoft.com/office/powerpoint/2010/main" val="29346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86DADBC-97FC-C6AC-13BF-2F19236C14C5}"/>
              </a:ext>
            </a:extLst>
          </p:cNvPr>
          <p:cNvPicPr>
            <a:picLocks noChangeAspect="1"/>
          </p:cNvPicPr>
          <p:nvPr/>
        </p:nvPicPr>
        <p:blipFill>
          <a:blip r:embed="rId3"/>
          <a:stretch>
            <a:fillRect/>
          </a:stretch>
        </p:blipFill>
        <p:spPr>
          <a:xfrm>
            <a:off x="0" y="0"/>
            <a:ext cx="9144000" cy="4632485"/>
          </a:xfrm>
          <a:prstGeom prst="rect">
            <a:avLst/>
          </a:prstGeom>
        </p:spPr>
      </p:pic>
      <p:pic>
        <p:nvPicPr>
          <p:cNvPr id="12" name="Picture 11">
            <a:extLst>
              <a:ext uri="{FF2B5EF4-FFF2-40B4-BE49-F238E27FC236}">
                <a16:creationId xmlns:a16="http://schemas.microsoft.com/office/drawing/2014/main" id="{EBD63FE7-8E9A-08F8-049A-319C917A9098}"/>
              </a:ext>
            </a:extLst>
          </p:cNvPr>
          <p:cNvPicPr>
            <a:picLocks noChangeAspect="1"/>
          </p:cNvPicPr>
          <p:nvPr/>
        </p:nvPicPr>
        <p:blipFill>
          <a:blip r:embed="rId4"/>
          <a:stretch>
            <a:fillRect/>
          </a:stretch>
        </p:blipFill>
        <p:spPr>
          <a:xfrm>
            <a:off x="0" y="2314942"/>
            <a:ext cx="5024437" cy="3575212"/>
          </a:xfrm>
          <a:prstGeom prst="rect">
            <a:avLst/>
          </a:prstGeom>
        </p:spPr>
      </p:pic>
      <p:sp>
        <p:nvSpPr>
          <p:cNvPr id="2" name="Title 1"/>
          <p:cNvSpPr>
            <a:spLocks noGrp="1"/>
          </p:cNvSpPr>
          <p:nvPr>
            <p:ph type="title"/>
          </p:nvPr>
        </p:nvSpPr>
        <p:spPr>
          <a:xfrm>
            <a:off x="3870960" y="1119871"/>
            <a:ext cx="3054195" cy="483418"/>
          </a:xfrm>
        </p:spPr>
        <p:txBody>
          <a:bodyPr/>
          <a:lstStyle/>
          <a:p>
            <a:r>
              <a:rPr lang="en-US" sz="2800" dirty="0">
                <a:solidFill>
                  <a:srgbClr val="C95C3A"/>
                </a:solidFill>
              </a:rPr>
              <a:t>GOP: Kaldi</a:t>
            </a:r>
            <a:br>
              <a:rPr lang="en-US" sz="3600" dirty="0"/>
            </a:br>
            <a:endParaRPr lang="en-US" sz="2800" dirty="0">
              <a:solidFill>
                <a:srgbClr val="404040"/>
              </a:solidFill>
              <a:latin typeface="Calibri Light"/>
            </a:endParaRPr>
          </a:p>
        </p:txBody>
      </p:sp>
      <p:grpSp>
        <p:nvGrpSpPr>
          <p:cNvPr id="18" name="Group 17">
            <a:extLst>
              <a:ext uri="{FF2B5EF4-FFF2-40B4-BE49-F238E27FC236}">
                <a16:creationId xmlns:a16="http://schemas.microsoft.com/office/drawing/2014/main" id="{8CFAC017-D896-88BB-4CAF-9AF9A5BA51B7}"/>
              </a:ext>
            </a:extLst>
          </p:cNvPr>
          <p:cNvGrpSpPr/>
          <p:nvPr/>
        </p:nvGrpSpPr>
        <p:grpSpPr>
          <a:xfrm>
            <a:off x="91842" y="57898"/>
            <a:ext cx="8625438" cy="7242061"/>
            <a:chOff x="7095645" y="0"/>
            <a:chExt cx="3054195" cy="2798360"/>
          </a:xfrm>
        </p:grpSpPr>
        <p:sp>
          <p:nvSpPr>
            <p:cNvPr id="8" name="Title 1">
              <a:extLst>
                <a:ext uri="{FF2B5EF4-FFF2-40B4-BE49-F238E27FC236}">
                  <a16:creationId xmlns:a16="http://schemas.microsoft.com/office/drawing/2014/main" id="{515DD7E9-B28E-D5E9-E99B-DD29CDBFF1CB}"/>
                </a:ext>
              </a:extLst>
            </p:cNvPr>
            <p:cNvSpPr txBox="1">
              <a:spLocks/>
            </p:cNvSpPr>
            <p:nvPr/>
          </p:nvSpPr>
          <p:spPr>
            <a:xfrm>
              <a:off x="7479742" y="2314942"/>
              <a:ext cx="2286000" cy="483418"/>
            </a:xfrm>
            <a:prstGeom prst="rect">
              <a:avLst/>
            </a:prstGeom>
          </p:spPr>
          <p:txBody>
            <a:bodyPr vert="horz" lIns="0" tIns="0" rIns="0" bIns="0" rtlCol="0" anchor="t">
              <a:noAutofit/>
            </a:bodyPr>
            <a:lstStyle>
              <a:lvl1pPr algn="ctr" defTabSz="914400" rtl="0" eaLnBrk="1" latinLnBrk="0" hangingPunct="1">
                <a:lnSpc>
                  <a:spcPct val="85000"/>
                </a:lnSpc>
                <a:spcBef>
                  <a:spcPct val="0"/>
                </a:spcBef>
                <a:buNone/>
                <a:defRPr sz="4000" b="1" kern="1200">
                  <a:solidFill>
                    <a:schemeClr val="tx1"/>
                  </a:solidFill>
                  <a:latin typeface="+mj-lt"/>
                  <a:ea typeface="+mj-ea"/>
                  <a:cs typeface="+mj-cs"/>
                </a:defRPr>
              </a:lvl1pPr>
            </a:lstStyle>
            <a:p>
              <a:r>
                <a:rPr lang="en-US" sz="2800" dirty="0">
                  <a:solidFill>
                    <a:srgbClr val="305142"/>
                  </a:solidFill>
                </a:rPr>
                <a:t>GOP t-SNE</a:t>
              </a:r>
              <a:br>
                <a:rPr lang="en-US" sz="3600" dirty="0">
                  <a:solidFill>
                    <a:srgbClr val="305142"/>
                  </a:solidFill>
                </a:rPr>
              </a:br>
              <a:endParaRPr lang="en-US" sz="2800" dirty="0">
                <a:solidFill>
                  <a:srgbClr val="305142"/>
                </a:solidFill>
                <a:latin typeface="Calibri Light"/>
              </a:endParaRPr>
            </a:p>
          </p:txBody>
        </p:sp>
        <p:pic>
          <p:nvPicPr>
            <p:cNvPr id="7" name="Picture 6" descr="Chart, scatter chart&#10;&#10;Description automatically generated">
              <a:extLst>
                <a:ext uri="{FF2B5EF4-FFF2-40B4-BE49-F238E27FC236}">
                  <a16:creationId xmlns:a16="http://schemas.microsoft.com/office/drawing/2014/main" id="{E78DA3D7-8186-5C57-93C7-01FB2AB111EB}"/>
                </a:ext>
              </a:extLst>
            </p:cNvPr>
            <p:cNvPicPr>
              <a:picLocks noChangeAspect="1"/>
            </p:cNvPicPr>
            <p:nvPr/>
          </p:nvPicPr>
          <p:blipFill rotWithShape="1">
            <a:blip r:embed="rId5">
              <a:extLst>
                <a:ext uri="{28A0092B-C50C-407E-A947-70E740481C1C}">
                  <a14:useLocalDpi xmlns:a14="http://schemas.microsoft.com/office/drawing/2010/main" val="0"/>
                </a:ext>
              </a:extLst>
            </a:blip>
            <a:srcRect l="5469" t="10764" r="8594" b="5208"/>
            <a:stretch/>
          </p:blipFill>
          <p:spPr>
            <a:xfrm>
              <a:off x="7095645" y="0"/>
              <a:ext cx="3054195" cy="2239743"/>
            </a:xfrm>
            <a:prstGeom prst="rect">
              <a:avLst/>
            </a:prstGeom>
          </p:spPr>
        </p:pic>
      </p:grpSp>
      <p:grpSp>
        <p:nvGrpSpPr>
          <p:cNvPr id="17" name="Group 16">
            <a:extLst>
              <a:ext uri="{FF2B5EF4-FFF2-40B4-BE49-F238E27FC236}">
                <a16:creationId xmlns:a16="http://schemas.microsoft.com/office/drawing/2014/main" id="{1425F45B-1EF9-5FCD-5F2E-2C085B1E800A}"/>
              </a:ext>
            </a:extLst>
          </p:cNvPr>
          <p:cNvGrpSpPr/>
          <p:nvPr/>
        </p:nvGrpSpPr>
        <p:grpSpPr>
          <a:xfrm>
            <a:off x="1787857" y="3506868"/>
            <a:ext cx="6277283" cy="2962888"/>
            <a:chOff x="1787857" y="3506868"/>
            <a:chExt cx="6277283" cy="2962888"/>
          </a:xfrm>
        </p:grpSpPr>
        <p:pic>
          <p:nvPicPr>
            <p:cNvPr id="14" name="Picture 13">
              <a:extLst>
                <a:ext uri="{FF2B5EF4-FFF2-40B4-BE49-F238E27FC236}">
                  <a16:creationId xmlns:a16="http://schemas.microsoft.com/office/drawing/2014/main" id="{E114C9B9-3EDB-3874-78A2-D71E50BF704D}"/>
                </a:ext>
              </a:extLst>
            </p:cNvPr>
            <p:cNvPicPr>
              <a:picLocks noChangeAspect="1"/>
            </p:cNvPicPr>
            <p:nvPr/>
          </p:nvPicPr>
          <p:blipFill rotWithShape="1">
            <a:blip r:embed="rId6"/>
            <a:srcRect r="63154"/>
            <a:stretch/>
          </p:blipFill>
          <p:spPr>
            <a:xfrm>
              <a:off x="1787857" y="3506868"/>
              <a:ext cx="6277283" cy="2962888"/>
            </a:xfrm>
            <a:prstGeom prst="rect">
              <a:avLst/>
            </a:prstGeom>
          </p:spPr>
        </p:pic>
        <p:sp>
          <p:nvSpPr>
            <p:cNvPr id="16" name="Title 1">
              <a:extLst>
                <a:ext uri="{FF2B5EF4-FFF2-40B4-BE49-F238E27FC236}">
                  <a16:creationId xmlns:a16="http://schemas.microsoft.com/office/drawing/2014/main" id="{68CF908A-BB45-3D90-AECE-7812C21D4F3A}"/>
                </a:ext>
              </a:extLst>
            </p:cNvPr>
            <p:cNvSpPr txBox="1">
              <a:spLocks/>
            </p:cNvSpPr>
            <p:nvPr/>
          </p:nvSpPr>
          <p:spPr>
            <a:xfrm>
              <a:off x="2623814" y="4263184"/>
              <a:ext cx="3594106" cy="483418"/>
            </a:xfrm>
            <a:prstGeom prst="rect">
              <a:avLst/>
            </a:prstGeom>
          </p:spPr>
          <p:txBody>
            <a:bodyPr vert="horz" lIns="0" tIns="0" rIns="0" bIns="0" rtlCol="0" anchor="t">
              <a:noAutofit/>
            </a:bodyPr>
            <a:lstStyle>
              <a:lvl1pPr algn="ctr" defTabSz="914400" rtl="0" eaLnBrk="1" latinLnBrk="0" hangingPunct="1">
                <a:lnSpc>
                  <a:spcPct val="85000"/>
                </a:lnSpc>
                <a:spcBef>
                  <a:spcPct val="0"/>
                </a:spcBef>
                <a:buNone/>
                <a:defRPr sz="4000" b="1" kern="1200">
                  <a:solidFill>
                    <a:schemeClr val="tx1"/>
                  </a:solidFill>
                  <a:latin typeface="+mj-lt"/>
                  <a:ea typeface="+mj-ea"/>
                  <a:cs typeface="+mj-cs"/>
                </a:defRPr>
              </a:lvl1pPr>
            </a:lstStyle>
            <a:p>
              <a:r>
                <a:rPr lang="en-US" sz="2800" dirty="0">
                  <a:solidFill>
                    <a:srgbClr val="305142"/>
                  </a:solidFill>
                </a:rPr>
                <a:t>GOP Feat Scoring</a:t>
              </a:r>
              <a:br>
                <a:rPr lang="en-US" sz="3600" dirty="0">
                  <a:solidFill>
                    <a:srgbClr val="305142"/>
                  </a:solidFill>
                </a:rPr>
              </a:br>
              <a:endParaRPr lang="en-US" sz="2800" dirty="0">
                <a:solidFill>
                  <a:srgbClr val="305142"/>
                </a:solidFill>
                <a:latin typeface="Calibri Light"/>
              </a:endParaRPr>
            </a:p>
          </p:txBody>
        </p:sp>
      </p:grpSp>
      <p:grpSp>
        <p:nvGrpSpPr>
          <p:cNvPr id="22" name="Group 21">
            <a:extLst>
              <a:ext uri="{FF2B5EF4-FFF2-40B4-BE49-F238E27FC236}">
                <a16:creationId xmlns:a16="http://schemas.microsoft.com/office/drawing/2014/main" id="{22C2DF46-5CD5-CD5E-69E2-37CE99E5E1BC}"/>
              </a:ext>
            </a:extLst>
          </p:cNvPr>
          <p:cNvGrpSpPr/>
          <p:nvPr/>
        </p:nvGrpSpPr>
        <p:grpSpPr>
          <a:xfrm>
            <a:off x="6188392" y="388245"/>
            <a:ext cx="5667375" cy="6331058"/>
            <a:chOff x="6310312" y="1943467"/>
            <a:chExt cx="5667375" cy="4867275"/>
          </a:xfrm>
        </p:grpSpPr>
        <p:pic>
          <p:nvPicPr>
            <p:cNvPr id="20" name="Picture 19">
              <a:extLst>
                <a:ext uri="{FF2B5EF4-FFF2-40B4-BE49-F238E27FC236}">
                  <a16:creationId xmlns:a16="http://schemas.microsoft.com/office/drawing/2014/main" id="{C1ED9A6E-937C-C5F9-57DF-A43E352699E8}"/>
                </a:ext>
              </a:extLst>
            </p:cNvPr>
            <p:cNvPicPr>
              <a:picLocks noChangeAspect="1"/>
            </p:cNvPicPr>
            <p:nvPr/>
          </p:nvPicPr>
          <p:blipFill>
            <a:blip r:embed="rId7"/>
            <a:stretch>
              <a:fillRect/>
            </a:stretch>
          </p:blipFill>
          <p:spPr>
            <a:xfrm>
              <a:off x="6310312" y="1943467"/>
              <a:ext cx="5667375" cy="4867275"/>
            </a:xfrm>
            <a:prstGeom prst="rect">
              <a:avLst/>
            </a:prstGeom>
          </p:spPr>
        </p:pic>
        <p:sp>
          <p:nvSpPr>
            <p:cNvPr id="21" name="Title 1">
              <a:extLst>
                <a:ext uri="{FF2B5EF4-FFF2-40B4-BE49-F238E27FC236}">
                  <a16:creationId xmlns:a16="http://schemas.microsoft.com/office/drawing/2014/main" id="{6CE86849-15E6-A26F-9E65-D981F254C3DE}"/>
                </a:ext>
              </a:extLst>
            </p:cNvPr>
            <p:cNvSpPr txBox="1">
              <a:spLocks/>
            </p:cNvSpPr>
            <p:nvPr/>
          </p:nvSpPr>
          <p:spPr>
            <a:xfrm>
              <a:off x="8494316" y="4390776"/>
              <a:ext cx="3054195" cy="483418"/>
            </a:xfrm>
            <a:prstGeom prst="rect">
              <a:avLst/>
            </a:prstGeom>
          </p:spPr>
          <p:txBody>
            <a:bodyPr vert="horz" lIns="0" tIns="0" rIns="0" bIns="0" rtlCol="0" anchor="t">
              <a:noAutofit/>
            </a:bodyPr>
            <a:lstStyle>
              <a:lvl1pPr algn="ctr" defTabSz="914400" rtl="0" eaLnBrk="1" latinLnBrk="0" hangingPunct="1">
                <a:lnSpc>
                  <a:spcPct val="85000"/>
                </a:lnSpc>
                <a:spcBef>
                  <a:spcPct val="0"/>
                </a:spcBef>
                <a:buNone/>
                <a:defRPr sz="4000" b="1" kern="1200">
                  <a:solidFill>
                    <a:schemeClr val="tx1"/>
                  </a:solidFill>
                  <a:latin typeface="+mj-lt"/>
                  <a:ea typeface="+mj-ea"/>
                  <a:cs typeface="+mj-cs"/>
                </a:defRPr>
              </a:lvl1pPr>
            </a:lstStyle>
            <a:p>
              <a:r>
                <a:rPr lang="en-US" sz="2800" dirty="0">
                  <a:solidFill>
                    <a:srgbClr val="305142"/>
                  </a:solidFill>
                </a:rPr>
                <a:t>GOPT: Train</a:t>
              </a:r>
              <a:br>
                <a:rPr lang="en-US" sz="3600" dirty="0">
                  <a:solidFill>
                    <a:srgbClr val="305142"/>
                  </a:solidFill>
                </a:rPr>
              </a:br>
              <a:endParaRPr lang="en-US" sz="2800" dirty="0">
                <a:solidFill>
                  <a:srgbClr val="305142"/>
                </a:solidFill>
                <a:latin typeface="Calibri Light"/>
              </a:endParaRPr>
            </a:p>
          </p:txBody>
        </p:sp>
      </p:grpSp>
    </p:spTree>
    <p:extLst>
      <p:ext uri="{BB962C8B-B14F-4D97-AF65-F5344CB8AC3E}">
        <p14:creationId xmlns:p14="http://schemas.microsoft.com/office/powerpoint/2010/main" val="344345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arn(inVertic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circle(in)">
                                      <p:cBhvr>
                                        <p:cTn id="34"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Goodness of Pronunciation Transformer</a:t>
            </a:r>
            <a:br>
              <a:rPr lang="en-US" sz="3600" dirty="0"/>
            </a:br>
            <a:endParaRPr lang="en-US" sz="2800" dirty="0">
              <a:solidFill>
                <a:srgbClr val="404040"/>
              </a:solidFill>
              <a:latin typeface="Calibri Light"/>
            </a:endParaRPr>
          </a:p>
        </p:txBody>
      </p:sp>
      <p:pic>
        <p:nvPicPr>
          <p:cNvPr id="5" name="Picture 4" descr="Calendar&#10;&#10;Description automatically generated">
            <a:extLst>
              <a:ext uri="{FF2B5EF4-FFF2-40B4-BE49-F238E27FC236}">
                <a16:creationId xmlns:a16="http://schemas.microsoft.com/office/drawing/2014/main" id="{147C3E2F-5ED0-2C08-4362-17C77F18C42D}"/>
              </a:ext>
            </a:extLst>
          </p:cNvPr>
          <p:cNvPicPr>
            <a:picLocks noChangeAspect="1"/>
          </p:cNvPicPr>
          <p:nvPr/>
        </p:nvPicPr>
        <p:blipFill rotWithShape="1">
          <a:blip r:embed="rId3">
            <a:extLst>
              <a:ext uri="{28A0092B-C50C-407E-A947-70E740481C1C}">
                <a14:useLocalDpi xmlns:a14="http://schemas.microsoft.com/office/drawing/2010/main" val="0"/>
              </a:ext>
            </a:extLst>
          </a:blip>
          <a:srcRect l="26596" t="61111" r="26910"/>
          <a:stretch/>
        </p:blipFill>
        <p:spPr>
          <a:xfrm>
            <a:off x="609601" y="3282116"/>
            <a:ext cx="6904770" cy="3575884"/>
          </a:xfrm>
          <a:prstGeom prst="rect">
            <a:avLst/>
          </a:prstGeom>
        </p:spPr>
      </p:pic>
      <p:pic>
        <p:nvPicPr>
          <p:cNvPr id="9" name="Picture 8" descr="Calendar&#10;&#10;Description automatically generated">
            <a:extLst>
              <a:ext uri="{FF2B5EF4-FFF2-40B4-BE49-F238E27FC236}">
                <a16:creationId xmlns:a16="http://schemas.microsoft.com/office/drawing/2014/main" id="{7AB48476-D241-2290-67ED-E6DCB313A0F4}"/>
              </a:ext>
            </a:extLst>
          </p:cNvPr>
          <p:cNvPicPr>
            <a:picLocks noChangeAspect="1"/>
          </p:cNvPicPr>
          <p:nvPr/>
        </p:nvPicPr>
        <p:blipFill rotWithShape="1">
          <a:blip r:embed="rId3">
            <a:extLst>
              <a:ext uri="{28A0092B-C50C-407E-A947-70E740481C1C}">
                <a14:useLocalDpi xmlns:a14="http://schemas.microsoft.com/office/drawing/2010/main" val="0"/>
              </a:ext>
            </a:extLst>
          </a:blip>
          <a:srcRect l="73090" t="11228" b="34889"/>
          <a:stretch/>
        </p:blipFill>
        <p:spPr>
          <a:xfrm>
            <a:off x="7697250" y="648101"/>
            <a:ext cx="4357591" cy="6226367"/>
          </a:xfrm>
          <a:prstGeom prst="rect">
            <a:avLst/>
          </a:prstGeom>
        </p:spPr>
      </p:pic>
      <p:pic>
        <p:nvPicPr>
          <p:cNvPr id="11" name="Picture 10" descr="Calendar&#10;&#10;Description automatically generated">
            <a:extLst>
              <a:ext uri="{FF2B5EF4-FFF2-40B4-BE49-F238E27FC236}">
                <a16:creationId xmlns:a16="http://schemas.microsoft.com/office/drawing/2014/main" id="{0289843C-1CF2-182B-20C3-98234DEC5FCE}"/>
              </a:ext>
            </a:extLst>
          </p:cNvPr>
          <p:cNvPicPr>
            <a:picLocks noChangeAspect="1"/>
          </p:cNvPicPr>
          <p:nvPr/>
        </p:nvPicPr>
        <p:blipFill rotWithShape="1">
          <a:blip r:embed="rId3">
            <a:extLst>
              <a:ext uri="{28A0092B-C50C-407E-A947-70E740481C1C}">
                <a14:useLocalDpi xmlns:a14="http://schemas.microsoft.com/office/drawing/2010/main" val="0"/>
              </a:ext>
            </a:extLst>
          </a:blip>
          <a:srcRect l="73247" t="64889" r="678" b="6888"/>
          <a:stretch/>
        </p:blipFill>
        <p:spPr>
          <a:xfrm>
            <a:off x="3505200" y="617622"/>
            <a:ext cx="3963450" cy="2751647"/>
          </a:xfrm>
          <a:prstGeom prst="rect">
            <a:avLst/>
          </a:prstGeom>
        </p:spPr>
      </p:pic>
      <p:pic>
        <p:nvPicPr>
          <p:cNvPr id="13" name="Picture 12" descr="Calendar&#10;&#10;Description automatically generated">
            <a:extLst>
              <a:ext uri="{FF2B5EF4-FFF2-40B4-BE49-F238E27FC236}">
                <a16:creationId xmlns:a16="http://schemas.microsoft.com/office/drawing/2014/main" id="{C4925C69-289F-E331-A2BD-CBCAE61FD08A}"/>
              </a:ext>
            </a:extLst>
          </p:cNvPr>
          <p:cNvPicPr>
            <a:picLocks noChangeAspect="1"/>
          </p:cNvPicPr>
          <p:nvPr/>
        </p:nvPicPr>
        <p:blipFill rotWithShape="1">
          <a:blip r:embed="rId3">
            <a:extLst>
              <a:ext uri="{28A0092B-C50C-407E-A947-70E740481C1C}">
                <a14:useLocalDpi xmlns:a14="http://schemas.microsoft.com/office/drawing/2010/main" val="0"/>
              </a:ext>
            </a:extLst>
          </a:blip>
          <a:srcRect t="55111" r="73090"/>
          <a:stretch/>
        </p:blipFill>
        <p:spPr>
          <a:xfrm>
            <a:off x="15239" y="15240"/>
            <a:ext cx="3032761" cy="3575884"/>
          </a:xfrm>
          <a:prstGeom prst="rect">
            <a:avLst/>
          </a:prstGeom>
        </p:spPr>
      </p:pic>
    </p:spTree>
    <p:extLst>
      <p:ext uri="{BB962C8B-B14F-4D97-AF65-F5344CB8AC3E}">
        <p14:creationId xmlns:p14="http://schemas.microsoft.com/office/powerpoint/2010/main" val="3526599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B2A548-74B0-3AE8-7F82-743746FD4927}"/>
              </a:ext>
            </a:extLst>
          </p:cNvPr>
          <p:cNvPicPr>
            <a:picLocks noChangeAspect="1"/>
          </p:cNvPicPr>
          <p:nvPr/>
        </p:nvPicPr>
        <p:blipFill rotWithShape="1">
          <a:blip r:embed="rId3"/>
          <a:srcRect l="22121" t="59802" r="24242" b="4972"/>
          <a:stretch/>
        </p:blipFill>
        <p:spPr>
          <a:xfrm>
            <a:off x="1356360" y="6018667"/>
            <a:ext cx="4221388" cy="752685"/>
          </a:xfrm>
          <a:prstGeom prst="rect">
            <a:avLst/>
          </a:prstGeom>
        </p:spPr>
      </p:pic>
      <p:sp>
        <p:nvSpPr>
          <p:cNvPr id="2" name="Title 1"/>
          <p:cNvSpPr>
            <a:spLocks noGrp="1"/>
          </p:cNvSpPr>
          <p:nvPr>
            <p:ph type="title"/>
          </p:nvPr>
        </p:nvSpPr>
        <p:spPr>
          <a:xfrm>
            <a:off x="1097280" y="286604"/>
            <a:ext cx="10058400" cy="483418"/>
          </a:xfrm>
        </p:spPr>
        <p:txBody>
          <a:bodyPr/>
          <a:lstStyle/>
          <a:p>
            <a:r>
              <a:rPr lang="en-US" sz="2800" dirty="0">
                <a:solidFill>
                  <a:srgbClr val="C95C3A"/>
                </a:solidFill>
              </a:rPr>
              <a:t>Advanced GOPT with Multi-view</a:t>
            </a:r>
            <a:br>
              <a:rPr lang="en-US" sz="3600" dirty="0"/>
            </a:br>
            <a:endParaRPr lang="en-US" sz="2800" dirty="0">
              <a:solidFill>
                <a:srgbClr val="404040"/>
              </a:solidFill>
              <a:latin typeface="Calibri Light"/>
            </a:endParaRPr>
          </a:p>
        </p:txBody>
      </p:sp>
      <p:pic>
        <p:nvPicPr>
          <p:cNvPr id="4" name="Picture 3">
            <a:extLst>
              <a:ext uri="{FF2B5EF4-FFF2-40B4-BE49-F238E27FC236}">
                <a16:creationId xmlns:a16="http://schemas.microsoft.com/office/drawing/2014/main" id="{14D92930-3429-96DC-CD7A-63FA61BF18DA}"/>
              </a:ext>
            </a:extLst>
          </p:cNvPr>
          <p:cNvPicPr>
            <a:picLocks noChangeAspect="1"/>
          </p:cNvPicPr>
          <p:nvPr/>
        </p:nvPicPr>
        <p:blipFill rotWithShape="1">
          <a:blip r:embed="rId4"/>
          <a:srcRect t="3976" r="6452" b="2416"/>
          <a:stretch/>
        </p:blipFill>
        <p:spPr>
          <a:xfrm>
            <a:off x="518160" y="655320"/>
            <a:ext cx="11658600" cy="5224498"/>
          </a:xfrm>
          <a:prstGeom prst="rect">
            <a:avLst/>
          </a:prstGeom>
        </p:spPr>
      </p:pic>
      <p:sp>
        <p:nvSpPr>
          <p:cNvPr id="6" name="Content Placeholder 5">
            <a:extLst>
              <a:ext uri="{FF2B5EF4-FFF2-40B4-BE49-F238E27FC236}">
                <a16:creationId xmlns:a16="http://schemas.microsoft.com/office/drawing/2014/main" id="{8A7C4572-A524-F544-42E8-D3F47CB4B66B}"/>
              </a:ext>
            </a:extLst>
          </p:cNvPr>
          <p:cNvSpPr>
            <a:spLocks noGrp="1"/>
          </p:cNvSpPr>
          <p:nvPr>
            <p:ph idx="1"/>
          </p:nvPr>
        </p:nvSpPr>
        <p:spPr>
          <a:xfrm>
            <a:off x="76200" y="4450080"/>
            <a:ext cx="4373880" cy="2222633"/>
          </a:xfrm>
        </p:spPr>
        <p:txBody>
          <a:bodyPr/>
          <a:lstStyle/>
          <a:p>
            <a:pPr lvl="1"/>
            <a:r>
              <a:rPr kumimoji="0" lang="en-US" sz="2400" b="0" i="1" u="none" strike="noStrike" kern="1200" cap="none" spc="0" normalizeH="0" baseline="0" noProof="0" dirty="0">
                <a:ln>
                  <a:noFill/>
                </a:ln>
                <a:solidFill>
                  <a:srgbClr val="C95C3A"/>
                </a:solidFill>
                <a:effectLst/>
                <a:uLnTx/>
                <a:uFillTx/>
                <a:latin typeface="Georgia" panose="02040502050405020303" pitchFamily="18" charset="0"/>
                <a:ea typeface="+mn-ea"/>
                <a:cs typeface="+mn-cs"/>
              </a:rPr>
              <a:t>Advanced Features</a:t>
            </a:r>
          </a:p>
          <a:p>
            <a:pPr lvl="1"/>
            <a:r>
              <a:rPr kumimoji="0" lang="en-US" b="0" u="none" strike="noStrike" kern="1200" cap="none" spc="0" normalizeH="0" baseline="0" noProof="0" dirty="0">
                <a:ln>
                  <a:noFill/>
                </a:ln>
                <a:solidFill>
                  <a:srgbClr val="305142"/>
                </a:solidFill>
                <a:effectLst/>
                <a:uLnTx/>
                <a:uFillTx/>
                <a:latin typeface="Georgia" panose="02040502050405020303" pitchFamily="18" charset="0"/>
                <a:ea typeface="+mn-ea"/>
                <a:cs typeface="+mn-cs"/>
              </a:rPr>
              <a:t>Prosodic Features: Duration &amp; Energy </a:t>
            </a:r>
          </a:p>
          <a:p>
            <a:pPr lvl="1"/>
            <a:r>
              <a:rPr lang="en-US" dirty="0">
                <a:solidFill>
                  <a:srgbClr val="305142"/>
                </a:solidFill>
                <a:latin typeface="Georgia" panose="02040502050405020303" pitchFamily="18" charset="0"/>
              </a:rPr>
              <a:t>Self Supervised Feats</a:t>
            </a:r>
          </a:p>
          <a:p>
            <a:pPr lvl="1"/>
            <a:r>
              <a:rPr kumimoji="0" lang="en-US" sz="2400" b="1" u="none" strike="noStrike" kern="1200" cap="none" spc="0" normalizeH="0" baseline="0" noProof="0" dirty="0">
                <a:ln>
                  <a:noFill/>
                </a:ln>
                <a:solidFill>
                  <a:srgbClr val="305142"/>
                </a:solidFill>
                <a:effectLst/>
                <a:uLnTx/>
                <a:uFillTx/>
                <a:latin typeface="Georgia" panose="02040502050405020303" pitchFamily="18" charset="0"/>
                <a:ea typeface="+mn-ea"/>
                <a:cs typeface="+mn-cs"/>
              </a:rPr>
              <a:t>Wav2Vec2.0</a:t>
            </a:r>
          </a:p>
          <a:p>
            <a:pPr lvl="1"/>
            <a:r>
              <a:rPr kumimoji="0" lang="en-US" u="none" strike="noStrike" kern="1200" cap="none" spc="0" normalizeH="0" baseline="0" noProof="0" dirty="0" err="1">
                <a:ln>
                  <a:noFill/>
                </a:ln>
                <a:solidFill>
                  <a:srgbClr val="305142"/>
                </a:solidFill>
                <a:effectLst/>
                <a:uLnTx/>
                <a:uFillTx/>
                <a:latin typeface="Georgia" panose="02040502050405020303" pitchFamily="18" charset="0"/>
                <a:ea typeface="+mn-ea"/>
                <a:cs typeface="+mn-cs"/>
              </a:rPr>
              <a:t>HuBERT</a:t>
            </a:r>
            <a:endParaRPr kumimoji="0" lang="en-US" u="none" strike="noStrike" kern="1200" cap="none" spc="0" normalizeH="0" baseline="0" noProof="0" dirty="0">
              <a:ln>
                <a:noFill/>
              </a:ln>
              <a:solidFill>
                <a:srgbClr val="305142"/>
              </a:solidFill>
              <a:effectLst/>
              <a:uLnTx/>
              <a:uFillTx/>
              <a:latin typeface="Georgia" panose="02040502050405020303" pitchFamily="18" charset="0"/>
              <a:ea typeface="+mn-ea"/>
              <a:cs typeface="+mn-cs"/>
            </a:endParaRPr>
          </a:p>
          <a:p>
            <a:pPr lvl="1"/>
            <a:r>
              <a:rPr kumimoji="0" lang="en-US" u="none" strike="noStrike" kern="1200" cap="none" spc="0" normalizeH="0" baseline="0" noProof="0" dirty="0" err="1">
                <a:ln>
                  <a:noFill/>
                </a:ln>
                <a:solidFill>
                  <a:srgbClr val="305142"/>
                </a:solidFill>
                <a:effectLst/>
                <a:uLnTx/>
                <a:uFillTx/>
                <a:latin typeface="Georgia" panose="02040502050405020303" pitchFamily="18" charset="0"/>
                <a:ea typeface="+mn-ea"/>
                <a:cs typeface="+mn-cs"/>
              </a:rPr>
              <a:t>WavLM</a:t>
            </a:r>
            <a:endParaRPr kumimoji="0" lang="en-US" u="none" strike="noStrike" kern="1200" cap="none" spc="0" normalizeH="0" baseline="0" noProof="0" dirty="0">
              <a:ln>
                <a:noFill/>
              </a:ln>
              <a:solidFill>
                <a:srgbClr val="305142"/>
              </a:solidFill>
              <a:effectLst/>
              <a:uLnTx/>
              <a:uFillTx/>
              <a:latin typeface="Georgia" panose="02040502050405020303" pitchFamily="18" charset="0"/>
              <a:ea typeface="+mn-ea"/>
              <a:cs typeface="+mn-cs"/>
            </a:endParaRPr>
          </a:p>
          <a:p>
            <a:pPr lvl="1"/>
            <a:endParaRPr kumimoji="0" lang="en-US" sz="2400" b="1" u="none" strike="noStrike" kern="1200" cap="none" spc="0" normalizeH="0" baseline="0" noProof="0" dirty="0">
              <a:ln>
                <a:noFill/>
              </a:ln>
              <a:solidFill>
                <a:srgbClr val="305142"/>
              </a:solidFill>
              <a:effectLst/>
              <a:uLnTx/>
              <a:uFillTx/>
              <a:latin typeface="Georgia" panose="02040502050405020303" pitchFamily="18" charset="0"/>
              <a:ea typeface="+mn-ea"/>
              <a:cs typeface="+mn-cs"/>
            </a:endParaRPr>
          </a:p>
          <a:p>
            <a:pPr lvl="1"/>
            <a:endParaRPr kumimoji="0" lang="en-US" b="1" u="none" strike="noStrike" kern="1200" cap="none" spc="0" normalizeH="0" baseline="0" noProof="0" dirty="0">
              <a:ln>
                <a:noFill/>
              </a:ln>
              <a:solidFill>
                <a:srgbClr val="305142"/>
              </a:solidFill>
              <a:effectLst/>
              <a:uLnTx/>
              <a:uFillTx/>
              <a:latin typeface="Georgia" panose="02040502050405020303" pitchFamily="18" charset="0"/>
              <a:ea typeface="+mn-ea"/>
              <a:cs typeface="+mn-cs"/>
            </a:endParaRPr>
          </a:p>
          <a:p>
            <a:pPr lvl="1"/>
            <a:endParaRPr kumimoji="0" lang="en-US" b="0" i="1" u="none" strike="noStrike" kern="1200" cap="none" spc="0" normalizeH="0" baseline="0" noProof="0" dirty="0">
              <a:ln>
                <a:noFill/>
              </a:ln>
              <a:solidFill>
                <a:srgbClr val="305142"/>
              </a:solidFill>
              <a:effectLst/>
              <a:uLnTx/>
              <a:uFillTx/>
              <a:latin typeface="Georgia" panose="02040502050405020303" pitchFamily="18" charset="0"/>
              <a:ea typeface="+mn-ea"/>
              <a:cs typeface="+mn-cs"/>
            </a:endParaRPr>
          </a:p>
          <a:p>
            <a:pPr lvl="1"/>
            <a:endParaRPr kumimoji="0" lang="en-US" sz="2400" b="0" i="1" u="none" strike="noStrike" kern="1200" cap="none" spc="0" normalizeH="0" baseline="0" noProof="0" dirty="0">
              <a:ln>
                <a:noFill/>
              </a:ln>
              <a:solidFill>
                <a:srgbClr val="305142"/>
              </a:solidFill>
              <a:effectLst/>
              <a:uLnTx/>
              <a:uFillTx/>
              <a:latin typeface="Georgia" panose="02040502050405020303" pitchFamily="18" charset="0"/>
              <a:ea typeface="+mn-ea"/>
              <a:cs typeface="+mn-cs"/>
            </a:endParaRPr>
          </a:p>
          <a:p>
            <a:pPr lvl="1"/>
            <a:endParaRPr lang="en-US" dirty="0"/>
          </a:p>
          <a:p>
            <a:pPr lvl="1"/>
            <a:endParaRPr lang="en-US" sz="1800" dirty="0"/>
          </a:p>
        </p:txBody>
      </p:sp>
      <p:pic>
        <p:nvPicPr>
          <p:cNvPr id="12" name="Picture 11">
            <a:extLst>
              <a:ext uri="{FF2B5EF4-FFF2-40B4-BE49-F238E27FC236}">
                <a16:creationId xmlns:a16="http://schemas.microsoft.com/office/drawing/2014/main" id="{47078B81-110C-F783-2A3D-7C7F2443C992}"/>
              </a:ext>
            </a:extLst>
          </p:cNvPr>
          <p:cNvPicPr>
            <a:picLocks noChangeAspect="1"/>
          </p:cNvPicPr>
          <p:nvPr/>
        </p:nvPicPr>
        <p:blipFill rotWithShape="1">
          <a:blip r:embed="rId3"/>
          <a:srcRect b="50000"/>
          <a:stretch/>
        </p:blipFill>
        <p:spPr>
          <a:xfrm>
            <a:off x="5577748" y="5947828"/>
            <a:ext cx="6588467" cy="894362"/>
          </a:xfrm>
          <a:prstGeom prst="rect">
            <a:avLst/>
          </a:prstGeom>
        </p:spPr>
      </p:pic>
      <p:sp>
        <p:nvSpPr>
          <p:cNvPr id="16" name="Oval 15">
            <a:extLst>
              <a:ext uri="{FF2B5EF4-FFF2-40B4-BE49-F238E27FC236}">
                <a16:creationId xmlns:a16="http://schemas.microsoft.com/office/drawing/2014/main" id="{D3C393FF-A131-525F-AEFE-91C59E549BB2}"/>
              </a:ext>
            </a:extLst>
          </p:cNvPr>
          <p:cNvSpPr/>
          <p:nvPr/>
        </p:nvSpPr>
        <p:spPr>
          <a:xfrm>
            <a:off x="9281160" y="286604"/>
            <a:ext cx="2910840" cy="5077876"/>
          </a:xfrm>
          <a:prstGeom prst="ellipse">
            <a:avLst/>
          </a:prstGeom>
          <a:noFill/>
          <a:ln>
            <a:solidFill>
              <a:srgbClr val="E57A37"/>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US" sz="1400" dirty="0">
              <a:solidFill>
                <a:schemeClr val="bg1"/>
              </a:solidFill>
              <a:latin typeface="Franklin Gothic Demi Cond" panose="020B0706030402020204" pitchFamily="34" charset="0"/>
            </a:endParaRPr>
          </a:p>
        </p:txBody>
      </p:sp>
      <p:sp>
        <p:nvSpPr>
          <p:cNvPr id="3" name="TextBox 5">
            <a:extLst>
              <a:ext uri="{FF2B5EF4-FFF2-40B4-BE49-F238E27FC236}">
                <a16:creationId xmlns:a16="http://schemas.microsoft.com/office/drawing/2014/main" id="{E2FF6788-314E-6E83-A68F-54391C21C5AC}"/>
              </a:ext>
            </a:extLst>
          </p:cNvPr>
          <p:cNvSpPr txBox="1"/>
          <p:nvPr/>
        </p:nvSpPr>
        <p:spPr>
          <a:xfrm>
            <a:off x="192099" y="6362584"/>
            <a:ext cx="11850880"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solidFill>
                  <a:srgbClr val="305142"/>
                </a:solidFill>
                <a:highlight>
                  <a:srgbClr val="FFFF00"/>
                </a:highlight>
              </a:rPr>
              <a:t>Chao, F. A., Lo, T. H., Wu, T. I., Sung, Y. T., &amp; Chen, B. (2022, November). 3M: An Effective Multi-view, Multi-granularity, and Multi-aspect Modeling Approach to English Pronunciation Assessment. In 2022 Asia-Pacific Signal and Information Processing Association Annual Summit and Conference (APSIPA ASC) (pp. 575-582). IEEE.</a:t>
            </a:r>
          </a:p>
        </p:txBody>
      </p:sp>
    </p:spTree>
    <p:extLst>
      <p:ext uri="{BB962C8B-B14F-4D97-AF65-F5344CB8AC3E}">
        <p14:creationId xmlns:p14="http://schemas.microsoft.com/office/powerpoint/2010/main" val="281597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6D0530F-1E04-A38B-6730-0A41C6447346}"/>
              </a:ext>
            </a:extLst>
          </p:cNvPr>
          <p:cNvSpPr>
            <a:spLocks noGrp="1"/>
          </p:cNvSpPr>
          <p:nvPr>
            <p:ph type="title"/>
          </p:nvPr>
        </p:nvSpPr>
        <p:spPr>
          <a:xfrm>
            <a:off x="982494" y="216309"/>
            <a:ext cx="10295106" cy="457201"/>
          </a:xfrm>
        </p:spPr>
        <p:txBody>
          <a:bodyPr/>
          <a:lstStyle/>
          <a:p>
            <a:r>
              <a:rPr lang="en-US" dirty="0"/>
              <a:t>Wav2vec 2.0 </a:t>
            </a:r>
          </a:p>
        </p:txBody>
      </p:sp>
      <p:pic>
        <p:nvPicPr>
          <p:cNvPr id="9" name="Picture 8" descr="Timeline&#10;&#10;Description automatically generated">
            <a:extLst>
              <a:ext uri="{FF2B5EF4-FFF2-40B4-BE49-F238E27FC236}">
                <a16:creationId xmlns:a16="http://schemas.microsoft.com/office/drawing/2014/main" id="{C2665E56-2DAE-FD7B-F819-D9B1E8D973CA}"/>
              </a:ext>
            </a:extLst>
          </p:cNvPr>
          <p:cNvPicPr>
            <a:picLocks noChangeAspect="1"/>
          </p:cNvPicPr>
          <p:nvPr/>
        </p:nvPicPr>
        <p:blipFill rotWithShape="1">
          <a:blip r:embed="rId3"/>
          <a:srcRect t="3285" b="21866"/>
          <a:stretch/>
        </p:blipFill>
        <p:spPr>
          <a:xfrm>
            <a:off x="115678" y="914400"/>
            <a:ext cx="11960644" cy="5727291"/>
          </a:xfrm>
          <a:prstGeom prst="rect">
            <a:avLst/>
          </a:prstGeom>
          <a:noFill/>
        </p:spPr>
      </p:pic>
      <p:sp>
        <p:nvSpPr>
          <p:cNvPr id="18" name="Speech Bubble: Oval 17">
            <a:extLst>
              <a:ext uri="{FF2B5EF4-FFF2-40B4-BE49-F238E27FC236}">
                <a16:creationId xmlns:a16="http://schemas.microsoft.com/office/drawing/2014/main" id="{33F2578D-48E3-8D3C-98CB-401A42853CAB}"/>
              </a:ext>
            </a:extLst>
          </p:cNvPr>
          <p:cNvSpPr/>
          <p:nvPr/>
        </p:nvSpPr>
        <p:spPr>
          <a:xfrm>
            <a:off x="1642265" y="5046141"/>
            <a:ext cx="2647633" cy="975279"/>
          </a:xfrm>
          <a:prstGeom prst="wedgeEllipse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1100" dirty="0">
                <a:solidFill>
                  <a:schemeClr val="bg1"/>
                </a:solidFill>
                <a:latin typeface="Franklin Gothic Demi Cond" panose="020B0706030402020204" pitchFamily="34" charset="0"/>
              </a:rPr>
              <a:t>This model revolutionized the field (NLP) </a:t>
            </a:r>
          </a:p>
          <a:p>
            <a:pPr algn="ctr"/>
            <a:r>
              <a:rPr lang="en-US" sz="1100" dirty="0">
                <a:solidFill>
                  <a:schemeClr val="bg1"/>
                </a:solidFill>
                <a:latin typeface="Franklin Gothic Demi Cond" panose="020B0706030402020204" pitchFamily="34" charset="0"/>
              </a:rPr>
              <a:t>and became the foundation for many</a:t>
            </a:r>
          </a:p>
          <a:p>
            <a:pPr algn="ctr"/>
            <a:r>
              <a:rPr lang="en-US" sz="1100" dirty="0">
                <a:solidFill>
                  <a:schemeClr val="bg1"/>
                </a:solidFill>
                <a:latin typeface="Franklin Gothic Demi Cond" panose="020B0706030402020204" pitchFamily="34" charset="0"/>
              </a:rPr>
              <a:t> subsequent models.</a:t>
            </a:r>
          </a:p>
        </p:txBody>
      </p:sp>
      <p:sp>
        <p:nvSpPr>
          <p:cNvPr id="19" name="Speech Bubble: Oval 18">
            <a:extLst>
              <a:ext uri="{FF2B5EF4-FFF2-40B4-BE49-F238E27FC236}">
                <a16:creationId xmlns:a16="http://schemas.microsoft.com/office/drawing/2014/main" id="{09AE28FA-B1F5-A61B-3D32-4666426AFE2E}"/>
              </a:ext>
            </a:extLst>
          </p:cNvPr>
          <p:cNvSpPr/>
          <p:nvPr/>
        </p:nvSpPr>
        <p:spPr>
          <a:xfrm>
            <a:off x="3118481" y="1811859"/>
            <a:ext cx="2647633" cy="975279"/>
          </a:xfrm>
          <a:prstGeom prst="wedgeEllipse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1100" dirty="0">
                <a:solidFill>
                  <a:schemeClr val="bg1"/>
                </a:solidFill>
                <a:latin typeface="Franklin Gothic Demi Cond" panose="020B0706030402020204" pitchFamily="34" charset="0"/>
              </a:rPr>
              <a:t>This model achieved state-of-the-art </a:t>
            </a:r>
          </a:p>
          <a:p>
            <a:pPr algn="ctr"/>
            <a:r>
              <a:rPr lang="en-US" sz="1100" dirty="0">
                <a:solidFill>
                  <a:schemeClr val="bg1"/>
                </a:solidFill>
                <a:latin typeface="Franklin Gothic Demi Cond" panose="020B0706030402020204" pitchFamily="34" charset="0"/>
              </a:rPr>
              <a:t>results on various NLP tasks and</a:t>
            </a:r>
          </a:p>
          <a:p>
            <a:pPr algn="ctr"/>
            <a:r>
              <a:rPr lang="en-US" sz="1100" dirty="0">
                <a:solidFill>
                  <a:schemeClr val="bg1"/>
                </a:solidFill>
                <a:latin typeface="Franklin Gothic Demi Cond" panose="020B0706030402020204" pitchFamily="34" charset="0"/>
              </a:rPr>
              <a:t> is still widely used today.</a:t>
            </a:r>
          </a:p>
        </p:txBody>
      </p:sp>
      <p:sp>
        <p:nvSpPr>
          <p:cNvPr id="22" name="Speech Bubble: Oval 21">
            <a:extLst>
              <a:ext uri="{FF2B5EF4-FFF2-40B4-BE49-F238E27FC236}">
                <a16:creationId xmlns:a16="http://schemas.microsoft.com/office/drawing/2014/main" id="{A12FD789-0F09-D331-EBA0-6B7BDF8423A7}"/>
              </a:ext>
            </a:extLst>
          </p:cNvPr>
          <p:cNvSpPr/>
          <p:nvPr/>
        </p:nvSpPr>
        <p:spPr>
          <a:xfrm>
            <a:off x="4905128" y="5046140"/>
            <a:ext cx="2996976" cy="975279"/>
          </a:xfrm>
          <a:prstGeom prst="wedgeEllipse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1100" dirty="0">
                <a:solidFill>
                  <a:schemeClr val="bg1"/>
                </a:solidFill>
                <a:latin typeface="Franklin Gothic Demi Cond" panose="020B0706030402020204" pitchFamily="34" charset="0"/>
              </a:rPr>
              <a:t>This model learned representations of </a:t>
            </a:r>
          </a:p>
          <a:p>
            <a:pPr algn="ctr"/>
            <a:r>
              <a:rPr lang="en-US" sz="1100" dirty="0">
                <a:solidFill>
                  <a:schemeClr val="bg1"/>
                </a:solidFill>
                <a:latin typeface="Franklin Gothic Demi Cond" panose="020B0706030402020204" pitchFamily="34" charset="0"/>
              </a:rPr>
              <a:t>speech signals without using any transcriptions, </a:t>
            </a:r>
          </a:p>
          <a:p>
            <a:pPr algn="ctr"/>
            <a:r>
              <a:rPr lang="en-US" sz="1100" dirty="0">
                <a:solidFill>
                  <a:schemeClr val="bg1"/>
                </a:solidFill>
                <a:latin typeface="Franklin Gothic Demi Cond" panose="020B0706030402020204" pitchFamily="34" charset="0"/>
              </a:rPr>
              <a:t>making it useful for </a:t>
            </a:r>
          </a:p>
          <a:p>
            <a:pPr algn="ctr"/>
            <a:r>
              <a:rPr lang="en-US" sz="1100" dirty="0">
                <a:solidFill>
                  <a:schemeClr val="bg1"/>
                </a:solidFill>
                <a:latin typeface="Franklin Gothic Demi Cond" panose="020B0706030402020204" pitchFamily="34" charset="0"/>
              </a:rPr>
              <a:t>unsupervised learning tasks.</a:t>
            </a:r>
          </a:p>
        </p:txBody>
      </p:sp>
      <p:sp>
        <p:nvSpPr>
          <p:cNvPr id="23" name="Speech Bubble: Oval 22">
            <a:extLst>
              <a:ext uri="{FF2B5EF4-FFF2-40B4-BE49-F238E27FC236}">
                <a16:creationId xmlns:a16="http://schemas.microsoft.com/office/drawing/2014/main" id="{2F0D0BE9-4577-88CE-97EE-916864F1D032}"/>
              </a:ext>
            </a:extLst>
          </p:cNvPr>
          <p:cNvSpPr/>
          <p:nvPr/>
        </p:nvSpPr>
        <p:spPr>
          <a:xfrm>
            <a:off x="5924242" y="1632954"/>
            <a:ext cx="2996976" cy="975279"/>
          </a:xfrm>
          <a:prstGeom prst="wedgeEllipse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1100" dirty="0">
                <a:solidFill>
                  <a:schemeClr val="bg1"/>
                </a:solidFill>
                <a:latin typeface="Franklin Gothic Demi Cond" panose="020B0706030402020204" pitchFamily="34" charset="0"/>
              </a:rPr>
              <a:t> This model used self-supervision to learn </a:t>
            </a:r>
          </a:p>
          <a:p>
            <a:pPr algn="ctr"/>
            <a:r>
              <a:rPr lang="en-US" sz="1100" dirty="0">
                <a:solidFill>
                  <a:schemeClr val="bg1"/>
                </a:solidFill>
                <a:latin typeface="Franklin Gothic Demi Cond" panose="020B0706030402020204" pitchFamily="34" charset="0"/>
              </a:rPr>
              <a:t>representations of speech signals and achieved </a:t>
            </a:r>
          </a:p>
          <a:p>
            <a:pPr algn="ctr"/>
            <a:r>
              <a:rPr lang="en-US" sz="1100" dirty="0">
                <a:solidFill>
                  <a:schemeClr val="bg1"/>
                </a:solidFill>
                <a:latin typeface="Franklin Gothic Demi Cond" panose="020B0706030402020204" pitchFamily="34" charset="0"/>
              </a:rPr>
              <a:t>state-of-the-art </a:t>
            </a:r>
          </a:p>
          <a:p>
            <a:pPr algn="ctr"/>
            <a:r>
              <a:rPr lang="en-US" sz="1100" dirty="0">
                <a:solidFill>
                  <a:schemeClr val="bg1"/>
                </a:solidFill>
                <a:latin typeface="Franklin Gothic Demi Cond" panose="020B0706030402020204" pitchFamily="34" charset="0"/>
              </a:rPr>
              <a:t>results on various speech processing tasks.</a:t>
            </a:r>
          </a:p>
        </p:txBody>
      </p:sp>
      <p:sp>
        <p:nvSpPr>
          <p:cNvPr id="25" name="Speech Bubble: Oval 24">
            <a:extLst>
              <a:ext uri="{FF2B5EF4-FFF2-40B4-BE49-F238E27FC236}">
                <a16:creationId xmlns:a16="http://schemas.microsoft.com/office/drawing/2014/main" id="{6DFA8D9C-BF47-C9F6-32E8-0D2B08F8C74D}"/>
              </a:ext>
            </a:extLst>
          </p:cNvPr>
          <p:cNvSpPr/>
          <p:nvPr/>
        </p:nvSpPr>
        <p:spPr>
          <a:xfrm>
            <a:off x="8770253" y="4968321"/>
            <a:ext cx="2996976" cy="975279"/>
          </a:xfrm>
          <a:prstGeom prst="wedgeEllipse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1100" dirty="0">
                <a:solidFill>
                  <a:schemeClr val="bg1"/>
                </a:solidFill>
                <a:latin typeface="Franklin Gothic Demi Cond" panose="020B0706030402020204" pitchFamily="34" charset="0"/>
              </a:rPr>
              <a:t>This model used vector quantization to discretize </a:t>
            </a:r>
          </a:p>
          <a:p>
            <a:pPr algn="ctr"/>
            <a:r>
              <a:rPr lang="en-US" sz="1100" dirty="0">
                <a:solidFill>
                  <a:schemeClr val="bg1"/>
                </a:solidFill>
                <a:latin typeface="Franklin Gothic Demi Cond" panose="020B0706030402020204" pitchFamily="34" charset="0"/>
              </a:rPr>
              <a:t>the representations learned by the Wav2vec model, </a:t>
            </a:r>
          </a:p>
          <a:p>
            <a:pPr algn="ctr"/>
            <a:r>
              <a:rPr lang="en-US" sz="1100" dirty="0">
                <a:solidFill>
                  <a:schemeClr val="bg1"/>
                </a:solidFill>
                <a:latin typeface="Franklin Gothic Demi Cond" panose="020B0706030402020204" pitchFamily="34" charset="0"/>
              </a:rPr>
              <a:t>improving its performance on </a:t>
            </a:r>
          </a:p>
          <a:p>
            <a:pPr algn="ctr"/>
            <a:r>
              <a:rPr lang="en-US" sz="1100" dirty="0">
                <a:solidFill>
                  <a:schemeClr val="bg1"/>
                </a:solidFill>
                <a:latin typeface="Franklin Gothic Demi Cond" panose="020B0706030402020204" pitchFamily="34" charset="0"/>
              </a:rPr>
              <a:t>downstream speech processing tasks.</a:t>
            </a:r>
          </a:p>
        </p:txBody>
      </p:sp>
      <p:sp>
        <p:nvSpPr>
          <p:cNvPr id="26" name="Speech Bubble: Oval 25">
            <a:extLst>
              <a:ext uri="{FF2B5EF4-FFF2-40B4-BE49-F238E27FC236}">
                <a16:creationId xmlns:a16="http://schemas.microsoft.com/office/drawing/2014/main" id="{98BFE8D8-84A8-E471-0ABD-B703D297965B}"/>
              </a:ext>
            </a:extLst>
          </p:cNvPr>
          <p:cNvSpPr/>
          <p:nvPr/>
        </p:nvSpPr>
        <p:spPr>
          <a:xfrm>
            <a:off x="9079346" y="1635891"/>
            <a:ext cx="2996976" cy="975279"/>
          </a:xfrm>
          <a:prstGeom prst="wedgeEllipse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US" sz="1100" dirty="0">
                <a:solidFill>
                  <a:schemeClr val="bg1"/>
                </a:solidFill>
                <a:latin typeface="Franklin Gothic Demi Cond" panose="020B0706030402020204" pitchFamily="34" charset="0"/>
              </a:rPr>
              <a:t>This model improved upon the original </a:t>
            </a:r>
          </a:p>
          <a:p>
            <a:pPr algn="ctr"/>
            <a:r>
              <a:rPr lang="en-US" sz="1100" dirty="0">
                <a:solidFill>
                  <a:schemeClr val="bg1"/>
                </a:solidFill>
                <a:latin typeface="Franklin Gothic Demi Cond" panose="020B0706030402020204" pitchFamily="34" charset="0"/>
              </a:rPr>
              <a:t>Wav2vec model </a:t>
            </a:r>
          </a:p>
          <a:p>
            <a:pPr algn="ctr"/>
            <a:r>
              <a:rPr lang="en-US" sz="1100" dirty="0">
                <a:solidFill>
                  <a:schemeClr val="bg1"/>
                </a:solidFill>
                <a:latin typeface="Franklin Gothic Demi Cond" panose="020B0706030402020204" pitchFamily="34" charset="0"/>
              </a:rPr>
              <a:t>by using a contrastive loss function </a:t>
            </a:r>
          </a:p>
          <a:p>
            <a:pPr algn="ctr"/>
            <a:r>
              <a:rPr lang="en-US" sz="1100" dirty="0">
                <a:solidFill>
                  <a:schemeClr val="bg1"/>
                </a:solidFill>
                <a:latin typeface="Franklin Gothic Demi Cond" panose="020B0706030402020204" pitchFamily="34" charset="0"/>
              </a:rPr>
              <a:t>and achieved state-of-the-art results on </a:t>
            </a:r>
          </a:p>
          <a:p>
            <a:pPr algn="ctr"/>
            <a:r>
              <a:rPr lang="en-US" sz="1100" dirty="0">
                <a:solidFill>
                  <a:schemeClr val="bg1"/>
                </a:solidFill>
                <a:latin typeface="Franklin Gothic Demi Cond" panose="020B0706030402020204" pitchFamily="34" charset="0"/>
              </a:rPr>
              <a:t>various speech processing tasks.</a:t>
            </a:r>
          </a:p>
        </p:txBody>
      </p:sp>
    </p:spTree>
    <p:extLst>
      <p:ext uri="{BB962C8B-B14F-4D97-AF65-F5344CB8AC3E}">
        <p14:creationId xmlns:p14="http://schemas.microsoft.com/office/powerpoint/2010/main" val="116314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55356-CF7C-DF09-35CF-B21DA9BCDB76}"/>
              </a:ext>
            </a:extLst>
          </p:cNvPr>
          <p:cNvPicPr>
            <a:picLocks noChangeAspect="1"/>
          </p:cNvPicPr>
          <p:nvPr/>
        </p:nvPicPr>
        <p:blipFill>
          <a:blip r:embed="rId3"/>
          <a:stretch>
            <a:fillRect/>
          </a:stretch>
        </p:blipFill>
        <p:spPr>
          <a:xfrm>
            <a:off x="7110919" y="701975"/>
            <a:ext cx="4721158" cy="2819437"/>
          </a:xfrm>
          <a:prstGeom prst="rect">
            <a:avLst/>
          </a:prstGeom>
          <a:noFill/>
        </p:spPr>
      </p:pic>
      <p:sp>
        <p:nvSpPr>
          <p:cNvPr id="8" name="TextBox 7">
            <a:extLst>
              <a:ext uri="{FF2B5EF4-FFF2-40B4-BE49-F238E27FC236}">
                <a16:creationId xmlns:a16="http://schemas.microsoft.com/office/drawing/2014/main" id="{3638195B-1C3A-5B80-6537-2DEC2A2763F9}"/>
              </a:ext>
            </a:extLst>
          </p:cNvPr>
          <p:cNvSpPr txBox="1"/>
          <p:nvPr/>
        </p:nvSpPr>
        <p:spPr>
          <a:xfrm>
            <a:off x="184825" y="958343"/>
            <a:ext cx="6926094" cy="638445"/>
          </a:xfrm>
          <a:prstGeom prst="rect">
            <a:avLst/>
          </a:prstGeom>
          <a:noFill/>
        </p:spPr>
        <p:txBody>
          <a:bodyPr wrap="square" lIns="0" tIns="0" rIns="0" bIns="0" rtlCol="0">
            <a:spAutoFit/>
          </a:bodyPr>
          <a:lstStyle/>
          <a:p>
            <a:pPr marL="285750" indent="-285750">
              <a:lnSpc>
                <a:spcPct val="120000"/>
              </a:lnSpc>
              <a:buFont typeface="Arial" panose="020B0604020202020204" pitchFamily="34" charset="0"/>
              <a:buChar char="•"/>
            </a:pPr>
            <a:r>
              <a:rPr lang="en-US" dirty="0">
                <a:latin typeface="Roboto" panose="02000000000000000000" pitchFamily="2" charset="0"/>
              </a:rPr>
              <a:t>E</a:t>
            </a:r>
            <a:r>
              <a:rPr lang="en-US" b="0" i="0" dirty="0">
                <a:effectLst/>
                <a:latin typeface="Roboto" panose="02000000000000000000" pitchFamily="2" charset="0"/>
              </a:rPr>
              <a:t>fficiently represent the raw audio data as a vector space encoding</a:t>
            </a:r>
            <a:endParaRPr lang="en-US" dirty="0">
              <a:solidFill>
                <a:schemeClr val="tx2"/>
              </a:solidFill>
            </a:endParaRPr>
          </a:p>
        </p:txBody>
      </p:sp>
      <p:sp>
        <p:nvSpPr>
          <p:cNvPr id="11" name="TextBox 10">
            <a:extLst>
              <a:ext uri="{FF2B5EF4-FFF2-40B4-BE49-F238E27FC236}">
                <a16:creationId xmlns:a16="http://schemas.microsoft.com/office/drawing/2014/main" id="{3073C8F1-9DF7-E5BA-034A-A8AEBA46C8F2}"/>
              </a:ext>
            </a:extLst>
          </p:cNvPr>
          <p:cNvSpPr txBox="1"/>
          <p:nvPr/>
        </p:nvSpPr>
        <p:spPr>
          <a:xfrm>
            <a:off x="4792493" y="495261"/>
            <a:ext cx="2431915" cy="335989"/>
          </a:xfrm>
          <a:prstGeom prst="rect">
            <a:avLst/>
          </a:prstGeom>
          <a:noFill/>
        </p:spPr>
        <p:txBody>
          <a:bodyPr wrap="square" lIns="0" tIns="0" rIns="0" bIns="0" rtlCol="0">
            <a:spAutoFit/>
          </a:bodyPr>
          <a:lstStyle/>
          <a:p>
            <a:pPr>
              <a:lnSpc>
                <a:spcPct val="120000"/>
              </a:lnSpc>
            </a:pPr>
            <a:r>
              <a:rPr lang="en-US" sz="2000" b="1" dirty="0">
                <a:solidFill>
                  <a:schemeClr val="accent1"/>
                </a:solidFill>
              </a:rPr>
              <a:t>Wav2vec Architecture</a:t>
            </a:r>
          </a:p>
        </p:txBody>
      </p:sp>
      <p:sp>
        <p:nvSpPr>
          <p:cNvPr id="13" name="TextBox 12">
            <a:extLst>
              <a:ext uri="{FF2B5EF4-FFF2-40B4-BE49-F238E27FC236}">
                <a16:creationId xmlns:a16="http://schemas.microsoft.com/office/drawing/2014/main" id="{A059B283-535D-9C48-43E7-093BBC674FF5}"/>
              </a:ext>
            </a:extLst>
          </p:cNvPr>
          <p:cNvSpPr txBox="1"/>
          <p:nvPr/>
        </p:nvSpPr>
        <p:spPr>
          <a:xfrm>
            <a:off x="359923" y="1617817"/>
            <a:ext cx="6750996" cy="638445"/>
          </a:xfrm>
          <a:prstGeom prst="rect">
            <a:avLst/>
          </a:prstGeom>
          <a:noFill/>
        </p:spPr>
        <p:txBody>
          <a:bodyPr wrap="square" lIns="0" tIns="0" rIns="0" bIns="0" rtlCol="0">
            <a:spAutoFit/>
          </a:bodyPr>
          <a:lstStyle/>
          <a:p>
            <a:pPr marL="285750" indent="-285750">
              <a:lnSpc>
                <a:spcPct val="120000"/>
              </a:lnSpc>
              <a:buFont typeface="Wingdings" panose="05000000000000000000" pitchFamily="2" charset="2"/>
              <a:buChar char="Ø"/>
            </a:pPr>
            <a:r>
              <a:rPr lang="en-US" b="0" i="0" dirty="0">
                <a:effectLst/>
                <a:latin typeface="Roboto" panose="02000000000000000000" pitchFamily="2" charset="0"/>
              </a:rPr>
              <a:t>The complete architecture of the framework can be divided into 3 components, they are</a:t>
            </a:r>
            <a:endParaRPr lang="en-US" dirty="0">
              <a:solidFill>
                <a:schemeClr val="tx2"/>
              </a:solidFill>
            </a:endParaRPr>
          </a:p>
        </p:txBody>
      </p:sp>
      <p:sp>
        <p:nvSpPr>
          <p:cNvPr id="15" name="TextBox 14">
            <a:extLst>
              <a:ext uri="{FF2B5EF4-FFF2-40B4-BE49-F238E27FC236}">
                <a16:creationId xmlns:a16="http://schemas.microsoft.com/office/drawing/2014/main" id="{D194CF88-6C70-29C2-935E-BDC157F41FFE}"/>
              </a:ext>
            </a:extLst>
          </p:cNvPr>
          <p:cNvSpPr txBox="1"/>
          <p:nvPr/>
        </p:nvSpPr>
        <p:spPr>
          <a:xfrm>
            <a:off x="690664" y="2298347"/>
            <a:ext cx="5000017" cy="306046"/>
          </a:xfrm>
          <a:prstGeom prst="rect">
            <a:avLst/>
          </a:prstGeom>
          <a:noFill/>
        </p:spPr>
        <p:txBody>
          <a:bodyPr wrap="square" lIns="0" tIns="0" rIns="0" bIns="0" rtlCol="0">
            <a:spAutoFit/>
          </a:bodyPr>
          <a:lstStyle/>
          <a:p>
            <a:pPr marL="285750" indent="-285750">
              <a:lnSpc>
                <a:spcPct val="120000"/>
              </a:lnSpc>
              <a:buFont typeface="Courier New" panose="02070309020205020404" pitchFamily="49" charset="0"/>
              <a:buChar char="o"/>
            </a:pPr>
            <a:r>
              <a:rPr lang="en-US" b="1" i="0" dirty="0">
                <a:effectLst/>
                <a:latin typeface="Roboto" panose="02000000000000000000" pitchFamily="2" charset="0"/>
              </a:rPr>
              <a:t>Feature encoder</a:t>
            </a:r>
            <a:r>
              <a:rPr lang="en-US" b="0" i="0" dirty="0">
                <a:effectLst/>
                <a:latin typeface="Roboto" panose="02000000000000000000" pitchFamily="2" charset="0"/>
              </a:rPr>
              <a:t>:</a:t>
            </a:r>
            <a:endParaRPr lang="en-US" dirty="0">
              <a:solidFill>
                <a:schemeClr val="tx2"/>
              </a:solidFill>
            </a:endParaRPr>
          </a:p>
        </p:txBody>
      </p:sp>
      <p:sp>
        <p:nvSpPr>
          <p:cNvPr id="17" name="TextBox 16">
            <a:extLst>
              <a:ext uri="{FF2B5EF4-FFF2-40B4-BE49-F238E27FC236}">
                <a16:creationId xmlns:a16="http://schemas.microsoft.com/office/drawing/2014/main" id="{ADC6F512-E2D5-D9F5-B540-3CDE7E598671}"/>
              </a:ext>
            </a:extLst>
          </p:cNvPr>
          <p:cNvSpPr txBox="1"/>
          <p:nvPr/>
        </p:nvSpPr>
        <p:spPr>
          <a:xfrm>
            <a:off x="972765" y="2675661"/>
            <a:ext cx="6138154" cy="638445"/>
          </a:xfrm>
          <a:prstGeom prst="rect">
            <a:avLst/>
          </a:prstGeom>
          <a:noFill/>
        </p:spPr>
        <p:txBody>
          <a:bodyPr wrap="square" lIns="0" tIns="0" rIns="0" bIns="0" rtlCol="0">
            <a:spAutoFit/>
          </a:bodyPr>
          <a:lstStyle/>
          <a:p>
            <a:pPr marL="285750" indent="-285750">
              <a:lnSpc>
                <a:spcPct val="120000"/>
              </a:lnSpc>
              <a:buFont typeface="Wingdings" panose="05000000000000000000" pitchFamily="2" charset="2"/>
              <a:buChar char="ü"/>
            </a:pPr>
            <a:r>
              <a:rPr lang="en-US" b="0" i="0" dirty="0">
                <a:effectLst/>
                <a:latin typeface="Roboto" panose="02000000000000000000" pitchFamily="2" charset="0"/>
              </a:rPr>
              <a:t>This is the encoder part of the model. It takes the raw audio data as input and outputs feature vectors.</a:t>
            </a:r>
            <a:endParaRPr lang="en-US" dirty="0">
              <a:solidFill>
                <a:schemeClr val="tx2"/>
              </a:solidFill>
            </a:endParaRPr>
          </a:p>
        </p:txBody>
      </p:sp>
      <p:sp>
        <p:nvSpPr>
          <p:cNvPr id="20" name="TextBox 19">
            <a:extLst>
              <a:ext uri="{FF2B5EF4-FFF2-40B4-BE49-F238E27FC236}">
                <a16:creationId xmlns:a16="http://schemas.microsoft.com/office/drawing/2014/main" id="{6D9B2CFE-A23E-A072-B0F1-AC070B325996}"/>
              </a:ext>
            </a:extLst>
          </p:cNvPr>
          <p:cNvSpPr txBox="1"/>
          <p:nvPr/>
        </p:nvSpPr>
        <p:spPr>
          <a:xfrm>
            <a:off x="690664" y="3323210"/>
            <a:ext cx="5000017" cy="306046"/>
          </a:xfrm>
          <a:prstGeom prst="rect">
            <a:avLst/>
          </a:prstGeom>
          <a:noFill/>
        </p:spPr>
        <p:txBody>
          <a:bodyPr wrap="square" lIns="0" tIns="0" rIns="0" bIns="0" rtlCol="0">
            <a:spAutoFit/>
          </a:bodyPr>
          <a:lstStyle/>
          <a:p>
            <a:pPr marL="285750" indent="-285750">
              <a:lnSpc>
                <a:spcPct val="120000"/>
              </a:lnSpc>
              <a:buFont typeface="Courier New" panose="02070309020205020404" pitchFamily="49" charset="0"/>
              <a:buChar char="o"/>
            </a:pPr>
            <a:r>
              <a:rPr lang="en-US" b="1" i="0" dirty="0">
                <a:effectLst/>
                <a:latin typeface="Roboto" panose="02000000000000000000" pitchFamily="2" charset="0"/>
              </a:rPr>
              <a:t>Transformers:</a:t>
            </a:r>
            <a:endParaRPr lang="en-US" dirty="0">
              <a:solidFill>
                <a:schemeClr val="tx2"/>
              </a:solidFill>
            </a:endParaRPr>
          </a:p>
        </p:txBody>
      </p:sp>
      <p:sp>
        <p:nvSpPr>
          <p:cNvPr id="21" name="TextBox 20">
            <a:extLst>
              <a:ext uri="{FF2B5EF4-FFF2-40B4-BE49-F238E27FC236}">
                <a16:creationId xmlns:a16="http://schemas.microsoft.com/office/drawing/2014/main" id="{7B1E25BE-4A3B-B91A-175B-CCD09090C51F}"/>
              </a:ext>
            </a:extLst>
          </p:cNvPr>
          <p:cNvSpPr txBox="1"/>
          <p:nvPr/>
        </p:nvSpPr>
        <p:spPr>
          <a:xfrm>
            <a:off x="972765" y="3709628"/>
            <a:ext cx="10859312" cy="970843"/>
          </a:xfrm>
          <a:prstGeom prst="rect">
            <a:avLst/>
          </a:prstGeom>
          <a:noFill/>
        </p:spPr>
        <p:txBody>
          <a:bodyPr wrap="square" lIns="0" tIns="0" rIns="0" bIns="0" rtlCol="0">
            <a:spAutoFit/>
          </a:bodyPr>
          <a:lstStyle/>
          <a:p>
            <a:pPr marL="285750" indent="-285750">
              <a:lnSpc>
                <a:spcPct val="120000"/>
              </a:lnSpc>
              <a:buFont typeface="Wingdings" panose="05000000000000000000" pitchFamily="2" charset="2"/>
              <a:buChar char="ü"/>
            </a:pPr>
            <a:r>
              <a:rPr lang="en-US" b="0" i="0" dirty="0">
                <a:effectLst/>
                <a:latin typeface="Roboto" panose="02000000000000000000" pitchFamily="2" charset="0"/>
              </a:rPr>
              <a:t>The output of the feature encoder is passed on to a transformer layer. One differentiator is use of relative positional embedding by using convolution layers, rather than using fixed positional encoding as done in original Transformers paper. </a:t>
            </a:r>
            <a:endParaRPr lang="en-US" dirty="0">
              <a:solidFill>
                <a:schemeClr val="tx2"/>
              </a:solidFill>
            </a:endParaRPr>
          </a:p>
        </p:txBody>
      </p:sp>
      <p:sp>
        <p:nvSpPr>
          <p:cNvPr id="24" name="TextBox 23">
            <a:extLst>
              <a:ext uri="{FF2B5EF4-FFF2-40B4-BE49-F238E27FC236}">
                <a16:creationId xmlns:a16="http://schemas.microsoft.com/office/drawing/2014/main" id="{36A6F6FC-CB38-1807-3B52-ADC9C67C8BEA}"/>
              </a:ext>
            </a:extLst>
          </p:cNvPr>
          <p:cNvSpPr txBox="1"/>
          <p:nvPr/>
        </p:nvSpPr>
        <p:spPr>
          <a:xfrm>
            <a:off x="690664" y="4680471"/>
            <a:ext cx="5000017" cy="306046"/>
          </a:xfrm>
          <a:prstGeom prst="rect">
            <a:avLst/>
          </a:prstGeom>
          <a:noFill/>
        </p:spPr>
        <p:txBody>
          <a:bodyPr wrap="square" lIns="0" tIns="0" rIns="0" bIns="0" rtlCol="0">
            <a:spAutoFit/>
          </a:bodyPr>
          <a:lstStyle/>
          <a:p>
            <a:pPr marL="285750" indent="-285750">
              <a:lnSpc>
                <a:spcPct val="120000"/>
              </a:lnSpc>
              <a:buFont typeface="Courier New" panose="02070309020205020404" pitchFamily="49" charset="0"/>
              <a:buChar char="o"/>
            </a:pPr>
            <a:r>
              <a:rPr lang="en-US" b="1" i="0" dirty="0">
                <a:effectLst/>
                <a:latin typeface="Roboto" panose="02000000000000000000" pitchFamily="2" charset="0"/>
              </a:rPr>
              <a:t>Quantization module</a:t>
            </a:r>
            <a:r>
              <a:rPr lang="en-US" b="0" i="0" dirty="0">
                <a:effectLst/>
                <a:latin typeface="Roboto" panose="02000000000000000000" pitchFamily="2" charset="0"/>
              </a:rPr>
              <a:t>:</a:t>
            </a:r>
            <a:endParaRPr lang="en-US" dirty="0">
              <a:solidFill>
                <a:schemeClr val="tx2"/>
              </a:solidFill>
            </a:endParaRPr>
          </a:p>
        </p:txBody>
      </p:sp>
      <p:sp>
        <p:nvSpPr>
          <p:cNvPr id="27" name="TextBox 26">
            <a:extLst>
              <a:ext uri="{FF2B5EF4-FFF2-40B4-BE49-F238E27FC236}">
                <a16:creationId xmlns:a16="http://schemas.microsoft.com/office/drawing/2014/main" id="{EF5C16F8-FEBC-075E-B04C-84A79D5AFC74}"/>
              </a:ext>
            </a:extLst>
          </p:cNvPr>
          <p:cNvSpPr txBox="1"/>
          <p:nvPr/>
        </p:nvSpPr>
        <p:spPr>
          <a:xfrm>
            <a:off x="972765" y="5075993"/>
            <a:ext cx="11118716" cy="970843"/>
          </a:xfrm>
          <a:prstGeom prst="rect">
            <a:avLst/>
          </a:prstGeom>
          <a:noFill/>
        </p:spPr>
        <p:txBody>
          <a:bodyPr wrap="square" lIns="0" tIns="0" rIns="0" bIns="0" rtlCol="0">
            <a:spAutoFit/>
          </a:bodyPr>
          <a:lstStyle/>
          <a:p>
            <a:pPr marL="285750" indent="-285750">
              <a:lnSpc>
                <a:spcPct val="120000"/>
              </a:lnSpc>
              <a:buFont typeface="Wingdings" panose="05000000000000000000" pitchFamily="2" charset="2"/>
              <a:buChar char="ü"/>
            </a:pPr>
            <a:r>
              <a:rPr lang="en-US" b="0" i="0" dirty="0">
                <a:effectLst/>
                <a:latin typeface="Roboto" panose="02000000000000000000" pitchFamily="2" charset="0"/>
              </a:rPr>
              <a:t>For self-supervised learning, we need to work with discrete outputs. For this, there is a quantization module that converts the </a:t>
            </a:r>
            <a:r>
              <a:rPr lang="en-US" b="0" i="0" dirty="0" err="1">
                <a:effectLst/>
                <a:latin typeface="Roboto" panose="02000000000000000000" pitchFamily="2" charset="0"/>
              </a:rPr>
              <a:t>continous</a:t>
            </a:r>
            <a:r>
              <a:rPr lang="en-US" b="0" i="0" dirty="0">
                <a:effectLst/>
                <a:latin typeface="Roboto" panose="02000000000000000000" pitchFamily="2" charset="0"/>
              </a:rPr>
              <a:t> vector output to discrete representations, and on top of it, it automatically learns the </a:t>
            </a:r>
            <a:r>
              <a:rPr lang="en-US" b="0" i="0" dirty="0" err="1">
                <a:effectLst/>
                <a:latin typeface="Roboto" panose="02000000000000000000" pitchFamily="2" charset="0"/>
              </a:rPr>
              <a:t>discete</a:t>
            </a:r>
            <a:r>
              <a:rPr lang="en-US" b="0" i="0" dirty="0">
                <a:effectLst/>
                <a:latin typeface="Roboto" panose="02000000000000000000" pitchFamily="2" charset="0"/>
              </a:rPr>
              <a:t> speech units.</a:t>
            </a:r>
            <a:endParaRPr lang="en-US" dirty="0">
              <a:solidFill>
                <a:schemeClr val="tx2"/>
              </a:solidFill>
            </a:endParaRPr>
          </a:p>
        </p:txBody>
      </p:sp>
      <p:sp>
        <p:nvSpPr>
          <p:cNvPr id="2" name="TextBox 1">
            <a:extLst>
              <a:ext uri="{FF2B5EF4-FFF2-40B4-BE49-F238E27FC236}">
                <a16:creationId xmlns:a16="http://schemas.microsoft.com/office/drawing/2014/main" id="{A78FB5BC-8869-46A0-87C0-6ECCF3FD0404}"/>
              </a:ext>
            </a:extLst>
          </p:cNvPr>
          <p:cNvSpPr txBox="1"/>
          <p:nvPr/>
        </p:nvSpPr>
        <p:spPr>
          <a:xfrm>
            <a:off x="3607339" y="144027"/>
            <a:ext cx="4802221" cy="335989"/>
          </a:xfrm>
          <a:prstGeom prst="rect">
            <a:avLst/>
          </a:prstGeom>
          <a:noFill/>
        </p:spPr>
        <p:txBody>
          <a:bodyPr wrap="square" lIns="0" tIns="0" rIns="0" bIns="0" rtlCol="0">
            <a:spAutoFit/>
          </a:bodyPr>
          <a:lstStyle/>
          <a:p>
            <a:pPr>
              <a:lnSpc>
                <a:spcPct val="120000"/>
              </a:lnSpc>
            </a:pPr>
            <a:r>
              <a:rPr lang="en-US" sz="2000" b="1" dirty="0">
                <a:solidFill>
                  <a:schemeClr val="accent1"/>
                </a:solidFill>
              </a:rPr>
              <a:t>Self-supervised Learning (SSL) Features</a:t>
            </a:r>
          </a:p>
        </p:txBody>
      </p:sp>
    </p:spTree>
    <p:extLst>
      <p:ext uri="{BB962C8B-B14F-4D97-AF65-F5344CB8AC3E}">
        <p14:creationId xmlns:p14="http://schemas.microsoft.com/office/powerpoint/2010/main" val="3843041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021" y="448746"/>
            <a:ext cx="10058400" cy="483418"/>
          </a:xfrm>
        </p:spPr>
        <p:txBody>
          <a:bodyPr/>
          <a:lstStyle/>
          <a:p>
            <a:r>
              <a:rPr lang="en-US" dirty="0">
                <a:solidFill>
                  <a:srgbClr val="C95C3A"/>
                </a:solidFill>
              </a:rPr>
              <a:t>Let’s Talk Statistics –biggest market</a:t>
            </a:r>
            <a:endParaRPr lang="en-US" dirty="0">
              <a:solidFill>
                <a:srgbClr val="404040"/>
              </a:solidFill>
              <a:latin typeface="Calibri Light"/>
            </a:endParaRPr>
          </a:p>
        </p:txBody>
      </p:sp>
      <p:pic>
        <p:nvPicPr>
          <p:cNvPr id="6" name="Picture 5">
            <a:extLst>
              <a:ext uri="{FF2B5EF4-FFF2-40B4-BE49-F238E27FC236}">
                <a16:creationId xmlns:a16="http://schemas.microsoft.com/office/drawing/2014/main" id="{FD66CC08-97B8-02A6-0E3C-72498FA1DCEB}"/>
              </a:ext>
            </a:extLst>
          </p:cNvPr>
          <p:cNvPicPr>
            <a:picLocks noChangeAspect="1"/>
          </p:cNvPicPr>
          <p:nvPr/>
        </p:nvPicPr>
        <p:blipFill>
          <a:blip r:embed="rId3"/>
          <a:stretch>
            <a:fillRect/>
          </a:stretch>
        </p:blipFill>
        <p:spPr>
          <a:xfrm>
            <a:off x="7527851" y="1406578"/>
            <a:ext cx="4664149" cy="5313199"/>
          </a:xfrm>
          <a:prstGeom prst="rect">
            <a:avLst/>
          </a:prstGeom>
        </p:spPr>
      </p:pic>
      <p:sp>
        <p:nvSpPr>
          <p:cNvPr id="5" name="TextBox 4">
            <a:extLst>
              <a:ext uri="{FF2B5EF4-FFF2-40B4-BE49-F238E27FC236}">
                <a16:creationId xmlns:a16="http://schemas.microsoft.com/office/drawing/2014/main" id="{8BC93CCD-65C0-BFC0-3685-14BFD5AFF705}"/>
              </a:ext>
            </a:extLst>
          </p:cNvPr>
          <p:cNvSpPr txBox="1"/>
          <p:nvPr/>
        </p:nvSpPr>
        <p:spPr>
          <a:xfrm>
            <a:off x="316318" y="1414978"/>
            <a:ext cx="6097772" cy="4247317"/>
          </a:xfrm>
          <a:prstGeom prst="rect">
            <a:avLst/>
          </a:prstGeom>
          <a:noFill/>
        </p:spPr>
        <p:txBody>
          <a:bodyPr wrap="square">
            <a:spAutoFit/>
          </a:bodyPr>
          <a:lstStyle/>
          <a:p>
            <a:pPr algn="l">
              <a:buFont typeface="+mj-lt"/>
              <a:buAutoNum type="arabicPeriod"/>
            </a:pPr>
            <a:r>
              <a:rPr lang="en-US" b="0" i="1" dirty="0">
                <a:solidFill>
                  <a:srgbClr val="222222"/>
                </a:solidFill>
                <a:effectLst/>
                <a:latin typeface="Segoe UI" panose="020B0502040204020203" pitchFamily="34" charset="0"/>
              </a:rPr>
              <a:t>Approximately </a:t>
            </a:r>
            <a:r>
              <a:rPr lang="en-US" b="1" i="1" dirty="0">
                <a:solidFill>
                  <a:srgbClr val="222222"/>
                </a:solidFill>
                <a:effectLst/>
                <a:latin typeface="Segoe UI" panose="020B0502040204020203" pitchFamily="34" charset="0"/>
              </a:rPr>
              <a:t>1,075,496 international students </a:t>
            </a:r>
            <a:r>
              <a:rPr lang="en-US" b="0" i="1" dirty="0">
                <a:solidFill>
                  <a:srgbClr val="222222"/>
                </a:solidFill>
                <a:effectLst/>
                <a:latin typeface="Segoe UI" panose="020B0502040204020203" pitchFamily="34" charset="0"/>
              </a:rPr>
              <a:t>attended American universities in the </a:t>
            </a:r>
            <a:r>
              <a:rPr lang="en-US" b="1" i="1" dirty="0">
                <a:solidFill>
                  <a:srgbClr val="222222"/>
                </a:solidFill>
                <a:effectLst/>
                <a:latin typeface="Segoe UI" panose="020B0502040204020203" pitchFamily="34" charset="0"/>
              </a:rPr>
              <a:t>2019–2020</a:t>
            </a:r>
            <a:r>
              <a:rPr lang="en-US" b="0" i="1" dirty="0">
                <a:solidFill>
                  <a:srgbClr val="222222"/>
                </a:solidFill>
                <a:effectLst/>
                <a:latin typeface="Segoe UI" panose="020B0502040204020203" pitchFamily="34" charset="0"/>
              </a:rPr>
              <a:t> academic year, making up 4.6% of all enrolled students in the country.</a:t>
            </a:r>
            <a:endParaRPr lang="en-US" i="1" dirty="0">
              <a:solidFill>
                <a:srgbClr val="222222"/>
              </a:solidFill>
              <a:latin typeface="Segoe UI" panose="020B0502040204020203" pitchFamily="34" charset="0"/>
            </a:endParaRPr>
          </a:p>
          <a:p>
            <a:pPr algn="l">
              <a:buFont typeface="+mj-lt"/>
              <a:buAutoNum type="arabicPeriod"/>
            </a:pPr>
            <a:endParaRPr lang="en-US" b="0" i="1" dirty="0">
              <a:solidFill>
                <a:srgbClr val="222222"/>
              </a:solidFill>
              <a:effectLst/>
              <a:latin typeface="Segoe UI" panose="020B0502040204020203" pitchFamily="34" charset="0"/>
            </a:endParaRPr>
          </a:p>
          <a:p>
            <a:pPr>
              <a:buFont typeface="+mj-lt"/>
              <a:buAutoNum type="arabicPeriod"/>
            </a:pPr>
            <a:r>
              <a:rPr lang="en-US" b="0" i="1" dirty="0">
                <a:solidFill>
                  <a:srgbClr val="222222"/>
                </a:solidFill>
                <a:effectLst/>
                <a:latin typeface="Segoe UI" panose="020B0502040204020203" pitchFamily="34" charset="0"/>
              </a:rPr>
              <a:t>The combined </a:t>
            </a:r>
            <a:r>
              <a:rPr lang="en-US" b="1" i="1" dirty="0">
                <a:solidFill>
                  <a:srgbClr val="222222"/>
                </a:solidFill>
                <a:effectLst/>
                <a:latin typeface="Segoe UI" panose="020B0502040204020203" pitchFamily="34" charset="0"/>
              </a:rPr>
              <a:t>39 billion in economic contributions </a:t>
            </a:r>
            <a:r>
              <a:rPr lang="en-US" b="0" i="1" dirty="0">
                <a:solidFill>
                  <a:srgbClr val="222222"/>
                </a:solidFill>
                <a:effectLst/>
                <a:latin typeface="Segoe UI" panose="020B0502040204020203" pitchFamily="34" charset="0"/>
              </a:rPr>
              <a:t>made by international students during the </a:t>
            </a:r>
            <a:r>
              <a:rPr lang="en-US" b="1" i="1" dirty="0">
                <a:solidFill>
                  <a:srgbClr val="222222"/>
                </a:solidFill>
                <a:effectLst/>
                <a:latin typeface="Segoe UI" panose="020B0502040204020203" pitchFamily="34" charset="0"/>
              </a:rPr>
              <a:t>2018–19 </a:t>
            </a:r>
            <a:r>
              <a:rPr lang="en-US" b="0" i="1" dirty="0">
                <a:solidFill>
                  <a:srgbClr val="222222"/>
                </a:solidFill>
                <a:effectLst/>
                <a:latin typeface="Segoe UI" panose="020B0502040204020203" pitchFamily="34" charset="0"/>
              </a:rPr>
              <a:t>academic year </a:t>
            </a:r>
            <a:r>
              <a:rPr lang="en-US" b="1" i="1" dirty="0">
                <a:solidFill>
                  <a:srgbClr val="222222"/>
                </a:solidFill>
                <a:effectLst/>
                <a:latin typeface="Segoe UI" panose="020B0502040204020203" pitchFamily="34" charset="0"/>
              </a:rPr>
              <a:t>supported over 400,000 jobs </a:t>
            </a:r>
            <a:r>
              <a:rPr lang="en-US" b="0" i="1" dirty="0">
                <a:solidFill>
                  <a:srgbClr val="222222"/>
                </a:solidFill>
                <a:effectLst/>
                <a:latin typeface="Segoe UI" panose="020B0502040204020203" pitchFamily="34" charset="0"/>
              </a:rPr>
              <a:t>in the United States.</a:t>
            </a:r>
          </a:p>
          <a:p>
            <a:pPr algn="l">
              <a:buFont typeface="+mj-lt"/>
              <a:buAutoNum type="arabicPeriod"/>
            </a:pPr>
            <a:endParaRPr lang="en-US" i="1" dirty="0">
              <a:solidFill>
                <a:srgbClr val="222222"/>
              </a:solidFill>
              <a:latin typeface="Segoe UI" panose="020B0502040204020203" pitchFamily="34" charset="0"/>
            </a:endParaRPr>
          </a:p>
          <a:p>
            <a:pPr>
              <a:buFont typeface="+mj-lt"/>
              <a:buAutoNum type="arabicPeriod"/>
            </a:pPr>
            <a:r>
              <a:rPr lang="en-US" b="0" i="1" dirty="0">
                <a:solidFill>
                  <a:srgbClr val="222222"/>
                </a:solidFill>
                <a:effectLst/>
                <a:latin typeface="Segoe UI" panose="020B0502040204020203" pitchFamily="34" charset="0"/>
              </a:rPr>
              <a:t>International students gave public universities </a:t>
            </a:r>
            <a:r>
              <a:rPr lang="en-US" b="1" i="1" dirty="0">
                <a:solidFill>
                  <a:srgbClr val="222222"/>
                </a:solidFill>
                <a:effectLst/>
                <a:latin typeface="Segoe UI" panose="020B0502040204020203" pitchFamily="34" charset="0"/>
              </a:rPr>
              <a:t>$9 billion in 2015 </a:t>
            </a:r>
            <a:r>
              <a:rPr lang="en-US" b="0" i="1" dirty="0">
                <a:solidFill>
                  <a:srgbClr val="222222"/>
                </a:solidFill>
                <a:effectLst/>
                <a:latin typeface="Segoe UI" panose="020B0502040204020203" pitchFamily="34" charset="0"/>
              </a:rPr>
              <a:t>or </a:t>
            </a:r>
            <a:r>
              <a:rPr lang="en-US" b="1" i="1" dirty="0">
                <a:solidFill>
                  <a:srgbClr val="222222"/>
                </a:solidFill>
                <a:effectLst/>
                <a:latin typeface="Segoe UI" panose="020B0502040204020203" pitchFamily="34" charset="0"/>
              </a:rPr>
              <a:t>28% of their entire revenue</a:t>
            </a:r>
            <a:r>
              <a:rPr lang="en-US" b="0" i="1" dirty="0">
                <a:solidFill>
                  <a:srgbClr val="222222"/>
                </a:solidFill>
                <a:effectLst/>
                <a:latin typeface="Segoe UI" panose="020B0502040204020203" pitchFamily="34" charset="0"/>
              </a:rPr>
              <a:t>.</a:t>
            </a:r>
          </a:p>
          <a:p>
            <a:pPr algn="l">
              <a:buFont typeface="+mj-lt"/>
              <a:buAutoNum type="arabicPeriod"/>
            </a:pPr>
            <a:endParaRPr lang="en-US" b="0" i="1" dirty="0">
              <a:solidFill>
                <a:srgbClr val="222222"/>
              </a:solidFill>
              <a:effectLst/>
              <a:latin typeface="Segoe UI" panose="020B0502040204020203" pitchFamily="34" charset="0"/>
            </a:endParaRPr>
          </a:p>
          <a:p>
            <a:pPr>
              <a:buFont typeface="+mj-lt"/>
              <a:buAutoNum type="arabicPeriod"/>
            </a:pPr>
            <a:r>
              <a:rPr lang="en-US" b="1" i="1" dirty="0">
                <a:solidFill>
                  <a:srgbClr val="222222"/>
                </a:solidFill>
                <a:effectLst/>
                <a:latin typeface="Segoe UI" panose="020B0502040204020203" pitchFamily="34" charset="0"/>
              </a:rPr>
              <a:t>STEM programs </a:t>
            </a:r>
            <a:r>
              <a:rPr lang="en-US" b="0" i="1" dirty="0">
                <a:solidFill>
                  <a:srgbClr val="222222"/>
                </a:solidFill>
                <a:effectLst/>
                <a:latin typeface="Segoe UI" panose="020B0502040204020203" pitchFamily="34" charset="0"/>
              </a:rPr>
              <a:t>are attended by about </a:t>
            </a:r>
            <a:r>
              <a:rPr lang="en-US" b="1" i="1" dirty="0">
                <a:solidFill>
                  <a:srgbClr val="222222"/>
                </a:solidFill>
                <a:effectLst/>
                <a:latin typeface="Segoe UI" panose="020B0502040204020203" pitchFamily="34" charset="0"/>
              </a:rPr>
              <a:t>half of the foreign students </a:t>
            </a:r>
            <a:r>
              <a:rPr lang="en-US" b="0" i="1" dirty="0">
                <a:solidFill>
                  <a:srgbClr val="222222"/>
                </a:solidFill>
                <a:effectLst/>
                <a:latin typeface="Segoe UI" panose="020B0502040204020203" pitchFamily="34" charset="0"/>
              </a:rPr>
              <a:t>studying in the United States. </a:t>
            </a:r>
          </a:p>
          <a:p>
            <a:pPr algn="l">
              <a:buFont typeface="+mj-lt"/>
              <a:buAutoNum type="arabicPeriod"/>
            </a:pPr>
            <a:endParaRPr lang="en-US" b="0" i="1" dirty="0">
              <a:solidFill>
                <a:srgbClr val="222222"/>
              </a:solidFill>
              <a:effectLst/>
              <a:latin typeface="Segoe UI" panose="020B0502040204020203" pitchFamily="34" charset="0"/>
            </a:endParaRPr>
          </a:p>
        </p:txBody>
      </p:sp>
      <p:sp>
        <p:nvSpPr>
          <p:cNvPr id="8" name="TextBox 7">
            <a:extLst>
              <a:ext uri="{FF2B5EF4-FFF2-40B4-BE49-F238E27FC236}">
                <a16:creationId xmlns:a16="http://schemas.microsoft.com/office/drawing/2014/main" id="{A4F0526C-BC37-82E3-24D2-9FCD52CC9C7D}"/>
              </a:ext>
            </a:extLst>
          </p:cNvPr>
          <p:cNvSpPr txBox="1"/>
          <p:nvPr/>
        </p:nvSpPr>
        <p:spPr>
          <a:xfrm>
            <a:off x="6871293" y="1045180"/>
            <a:ext cx="6097772" cy="276999"/>
          </a:xfrm>
          <a:prstGeom prst="rect">
            <a:avLst/>
          </a:prstGeom>
          <a:noFill/>
        </p:spPr>
        <p:txBody>
          <a:bodyPr wrap="square">
            <a:spAutoFit/>
          </a:bodyPr>
          <a:lstStyle/>
          <a:p>
            <a:r>
              <a:rPr lang="en-US" sz="1200" b="1" i="0" dirty="0">
                <a:solidFill>
                  <a:srgbClr val="222222"/>
                </a:solidFill>
                <a:effectLst/>
                <a:latin typeface="Segoe UI" panose="020B0502040204020203" pitchFamily="34" charset="0"/>
              </a:rPr>
              <a:t>Detailed number of international students - United States (over the years)</a:t>
            </a:r>
            <a:endParaRPr lang="en-IN" sz="1200" b="1" dirty="0"/>
          </a:p>
        </p:txBody>
      </p:sp>
      <p:sp>
        <p:nvSpPr>
          <p:cNvPr id="12" name="TextBox 11">
            <a:extLst>
              <a:ext uri="{FF2B5EF4-FFF2-40B4-BE49-F238E27FC236}">
                <a16:creationId xmlns:a16="http://schemas.microsoft.com/office/drawing/2014/main" id="{11217029-5ABA-94DB-1E79-199F59A1E8DE}"/>
              </a:ext>
            </a:extLst>
          </p:cNvPr>
          <p:cNvSpPr txBox="1"/>
          <p:nvPr/>
        </p:nvSpPr>
        <p:spPr>
          <a:xfrm>
            <a:off x="-21266" y="6594972"/>
            <a:ext cx="9526772" cy="246221"/>
          </a:xfrm>
          <a:prstGeom prst="rect">
            <a:avLst/>
          </a:prstGeom>
          <a:noFill/>
        </p:spPr>
        <p:txBody>
          <a:bodyPr wrap="square">
            <a:spAutoFit/>
          </a:bodyPr>
          <a:lstStyle/>
          <a:p>
            <a:r>
              <a:rPr lang="en-US" sz="1000" b="1" dirty="0"/>
              <a:t>Source: https://www.prosperityforamerica.org/international-students-in-the-us/</a:t>
            </a:r>
          </a:p>
        </p:txBody>
      </p:sp>
      <p:sp>
        <p:nvSpPr>
          <p:cNvPr id="13" name="TextBox 12">
            <a:extLst>
              <a:ext uri="{FF2B5EF4-FFF2-40B4-BE49-F238E27FC236}">
                <a16:creationId xmlns:a16="http://schemas.microsoft.com/office/drawing/2014/main" id="{1F413DBB-5186-78F7-EB51-8A7F25A7670A}"/>
              </a:ext>
            </a:extLst>
          </p:cNvPr>
          <p:cNvSpPr txBox="1"/>
          <p:nvPr/>
        </p:nvSpPr>
        <p:spPr>
          <a:xfrm>
            <a:off x="704407" y="5607183"/>
            <a:ext cx="6097772" cy="307777"/>
          </a:xfrm>
          <a:prstGeom prst="rect">
            <a:avLst/>
          </a:prstGeom>
          <a:noFill/>
        </p:spPr>
        <p:txBody>
          <a:bodyPr wrap="square">
            <a:spAutoFit/>
          </a:bodyPr>
          <a:lstStyle/>
          <a:p>
            <a:pPr algn="l"/>
            <a:r>
              <a:rPr lang="en-US" sz="1400" b="1" dirty="0">
                <a:solidFill>
                  <a:schemeClr val="accent1">
                    <a:lumMod val="75000"/>
                  </a:schemeClr>
                </a:solidFill>
                <a:effectLst/>
                <a:latin typeface="Segoe UI" panose="020B0502040204020203" pitchFamily="34" charset="0"/>
              </a:rPr>
              <a:t>And TOEFL/IELTS is required for each and every one of them!</a:t>
            </a:r>
          </a:p>
        </p:txBody>
      </p:sp>
    </p:spTree>
    <p:extLst>
      <p:ext uri="{BB962C8B-B14F-4D97-AF65-F5344CB8AC3E}">
        <p14:creationId xmlns:p14="http://schemas.microsoft.com/office/powerpoint/2010/main" val="2424849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D52596-1F6C-F12B-372A-3CCA72A534F1}"/>
              </a:ext>
            </a:extLst>
          </p:cNvPr>
          <p:cNvSpPr txBox="1"/>
          <p:nvPr/>
        </p:nvSpPr>
        <p:spPr>
          <a:xfrm>
            <a:off x="4880042" y="252919"/>
            <a:ext cx="2075235" cy="335989"/>
          </a:xfrm>
          <a:prstGeom prst="rect">
            <a:avLst/>
          </a:prstGeom>
          <a:noFill/>
        </p:spPr>
        <p:txBody>
          <a:bodyPr wrap="square" lIns="0" tIns="0" rIns="0" bIns="0" rtlCol="0">
            <a:spAutoFit/>
          </a:bodyPr>
          <a:lstStyle/>
          <a:p>
            <a:pPr>
              <a:lnSpc>
                <a:spcPct val="120000"/>
              </a:lnSpc>
            </a:pPr>
            <a:r>
              <a:rPr lang="en-US" sz="2000" b="1" dirty="0">
                <a:solidFill>
                  <a:schemeClr val="accent1"/>
                </a:solidFill>
              </a:rPr>
              <a:t>Wav2vec Training</a:t>
            </a:r>
          </a:p>
        </p:txBody>
      </p:sp>
      <p:sp>
        <p:nvSpPr>
          <p:cNvPr id="3" name="TextBox 2">
            <a:extLst>
              <a:ext uri="{FF2B5EF4-FFF2-40B4-BE49-F238E27FC236}">
                <a16:creationId xmlns:a16="http://schemas.microsoft.com/office/drawing/2014/main" id="{51B1AF1F-570D-62C9-ECE1-F3C7D2401D19}"/>
              </a:ext>
            </a:extLst>
          </p:cNvPr>
          <p:cNvSpPr txBox="1"/>
          <p:nvPr/>
        </p:nvSpPr>
        <p:spPr>
          <a:xfrm>
            <a:off x="369651" y="841828"/>
            <a:ext cx="10573965" cy="5539978"/>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b="0" i="0" dirty="0">
                <a:effectLst/>
                <a:latin typeface="Roboto" panose="02000000000000000000" pitchFamily="2" charset="0"/>
              </a:rPr>
              <a:t>To pre-train the model, Wav2Vec2 masks certain portions of time steps in the feature encoder which is similar to masked language model. The aim is to teach the model to predict the correct </a:t>
            </a:r>
            <a:r>
              <a:rPr lang="en-US" b="0" i="0" dirty="0" err="1">
                <a:effectLst/>
                <a:latin typeface="Roboto" panose="02000000000000000000" pitchFamily="2" charset="0"/>
              </a:rPr>
              <a:t>qunatized</a:t>
            </a:r>
            <a:r>
              <a:rPr lang="en-US" b="0" i="0" dirty="0">
                <a:effectLst/>
                <a:latin typeface="Roboto" panose="02000000000000000000" pitchFamily="2" charset="0"/>
              </a:rPr>
              <a:t> latent audio representation in a set of distractors for each time step.</a:t>
            </a:r>
          </a:p>
          <a:p>
            <a:pPr algn="l"/>
            <a:endParaRPr lang="en-US" b="0" i="0" dirty="0">
              <a:effectLst/>
              <a:latin typeface="Roboto" panose="02000000000000000000" pitchFamily="2" charset="0"/>
            </a:endParaRPr>
          </a:p>
          <a:p>
            <a:pPr marL="285750" indent="-285750" algn="l">
              <a:buFont typeface="Arial" panose="020B0604020202020204" pitchFamily="34" charset="0"/>
              <a:buChar char="•"/>
            </a:pPr>
            <a:r>
              <a:rPr lang="en-US" b="0" i="0" dirty="0">
                <a:effectLst/>
                <a:latin typeface="Roboto" panose="02000000000000000000" pitchFamily="2" charset="0"/>
              </a:rPr>
              <a:t>The overall training objective is to minimize contrastive loss and diversity loss. Contrastive loss is the performance on the self-supervised task. Diversity loss is designed to increase the use of the complete quantized codebook representations, and not only a select subset.</a:t>
            </a:r>
          </a:p>
          <a:p>
            <a:pPr algn="l"/>
            <a:endParaRPr lang="en-US" b="0" i="0" dirty="0">
              <a:effectLst/>
              <a:latin typeface="Roboto" panose="02000000000000000000" pitchFamily="2" charset="0"/>
            </a:endParaRPr>
          </a:p>
          <a:p>
            <a:pPr marL="285750" indent="-285750" algn="l">
              <a:buFont typeface="Arial" panose="020B0604020202020204" pitchFamily="34" charset="0"/>
              <a:buChar char="•"/>
            </a:pPr>
            <a:r>
              <a:rPr lang="en-US" b="0" i="0" dirty="0">
                <a:effectLst/>
                <a:latin typeface="Roboto" panose="02000000000000000000" pitchFamily="2" charset="0"/>
              </a:rPr>
              <a:t>For pretraining, the datasets used were</a:t>
            </a:r>
          </a:p>
          <a:p>
            <a:pPr marL="285750" indent="-285750" algn="l">
              <a:buFont typeface="Wingdings" panose="05000000000000000000" pitchFamily="2" charset="2"/>
              <a:buChar char="ü"/>
            </a:pPr>
            <a:r>
              <a:rPr lang="en-US" b="0" i="0" dirty="0" err="1">
                <a:effectLst/>
                <a:latin typeface="Roboto" panose="02000000000000000000" pitchFamily="2" charset="0"/>
              </a:rPr>
              <a:t>Librispeech</a:t>
            </a:r>
            <a:r>
              <a:rPr lang="en-US" b="0" i="0" dirty="0">
                <a:effectLst/>
                <a:latin typeface="Roboto" panose="02000000000000000000" pitchFamily="2" charset="0"/>
              </a:rPr>
              <a:t> corpus with 960 hours of audio data,</a:t>
            </a:r>
          </a:p>
          <a:p>
            <a:pPr marL="285750" indent="-285750" algn="l">
              <a:buFont typeface="Wingdings" panose="05000000000000000000" pitchFamily="2" charset="2"/>
              <a:buChar char="ü"/>
            </a:pPr>
            <a:r>
              <a:rPr lang="en-US" b="0" i="0" dirty="0" err="1">
                <a:effectLst/>
                <a:latin typeface="Roboto" panose="02000000000000000000" pitchFamily="2" charset="0"/>
              </a:rPr>
              <a:t>LibriVox</a:t>
            </a:r>
            <a:r>
              <a:rPr lang="en-US" b="0" i="0" dirty="0">
                <a:effectLst/>
                <a:latin typeface="Roboto" panose="02000000000000000000" pitchFamily="2" charset="0"/>
              </a:rPr>
              <a:t> 60k hours of audio data that was later subset to 53.2k hours. Only unlabeled data was used for pretraining.</a:t>
            </a:r>
          </a:p>
          <a:p>
            <a:pPr algn="l"/>
            <a:endParaRPr lang="en-US" b="0" i="0" dirty="0">
              <a:effectLst/>
              <a:latin typeface="Roboto" panose="02000000000000000000" pitchFamily="2" charset="0"/>
            </a:endParaRPr>
          </a:p>
          <a:p>
            <a:pPr algn="l"/>
            <a:r>
              <a:rPr lang="en-US" b="0" i="0" dirty="0">
                <a:effectLst/>
                <a:latin typeface="Roboto" panose="02000000000000000000" pitchFamily="2" charset="0"/>
              </a:rPr>
              <a:t>The model is optimized by minimizing the CTC loss.</a:t>
            </a:r>
          </a:p>
          <a:p>
            <a:pPr algn="l"/>
            <a:endParaRPr lang="en-US" b="0" i="0" dirty="0">
              <a:effectLst/>
              <a:latin typeface="Roboto" panose="02000000000000000000" pitchFamily="2" charset="0"/>
            </a:endParaRPr>
          </a:p>
          <a:p>
            <a:pPr marL="285750" indent="-285750" algn="l">
              <a:buFont typeface="Arial" panose="020B0604020202020204" pitchFamily="34" charset="0"/>
              <a:buChar char="•"/>
            </a:pPr>
            <a:r>
              <a:rPr lang="en-US" b="0" i="0" dirty="0">
                <a:effectLst/>
                <a:latin typeface="Roboto" panose="02000000000000000000" pitchFamily="2" charset="0"/>
              </a:rPr>
              <a:t>Adam was used as optimization algorithm and the learning rate is warmed up till 10% of the training duration, then kept constant for next 40% and finally linearly decayed for the remaining duration. Also, for the first 60k updates only output classifier was trained after which Transformer is also updated. The feature encoder is kept frozen (not trained at all).</a:t>
            </a:r>
          </a:p>
          <a:p>
            <a:pPr algn="l"/>
            <a:r>
              <a:rPr lang="en-US" b="0" i="0" dirty="0">
                <a:effectLst/>
                <a:latin typeface="Roboto" panose="02000000000000000000" pitchFamily="2" charset="0"/>
              </a:rPr>
              <a:t>.</a:t>
            </a:r>
          </a:p>
        </p:txBody>
      </p:sp>
    </p:spTree>
    <p:extLst>
      <p:ext uri="{BB962C8B-B14F-4D97-AF65-F5344CB8AC3E}">
        <p14:creationId xmlns:p14="http://schemas.microsoft.com/office/powerpoint/2010/main" val="1012561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7BFDF8-206C-9CF9-3F32-1620F7022F78}"/>
              </a:ext>
            </a:extLst>
          </p:cNvPr>
          <p:cNvSpPr txBox="1"/>
          <p:nvPr/>
        </p:nvSpPr>
        <p:spPr>
          <a:xfrm>
            <a:off x="389107" y="838096"/>
            <a:ext cx="10963072" cy="2585323"/>
          </a:xfrm>
          <a:prstGeom prst="rect">
            <a:avLst/>
          </a:prstGeom>
          <a:noFill/>
        </p:spPr>
        <p:txBody>
          <a:bodyPr wrap="square">
            <a:spAutoFit/>
          </a:bodyPr>
          <a:lstStyle/>
          <a:p>
            <a:pPr algn="l">
              <a:buFont typeface="Arial" panose="020B0604020202020204" pitchFamily="34" charset="0"/>
              <a:buChar char="•"/>
            </a:pPr>
            <a:r>
              <a:rPr lang="en-US" b="0" i="0" dirty="0">
                <a:effectLst/>
                <a:latin typeface="Roboto" panose="02000000000000000000" pitchFamily="2" charset="0"/>
              </a:rPr>
              <a:t>There are two interesting points to note from the results of the Wav2Vec2 model,</a:t>
            </a:r>
          </a:p>
          <a:p>
            <a:pPr algn="l"/>
            <a:endParaRPr lang="en-US" b="0" i="0" dirty="0">
              <a:effectLst/>
              <a:latin typeface="Roboto" panose="02000000000000000000" pitchFamily="2" charset="0"/>
            </a:endParaRPr>
          </a:p>
          <a:p>
            <a:pPr marL="742950" lvl="1" indent="-285750" algn="l">
              <a:buFont typeface="Arial" panose="020B0604020202020204" pitchFamily="34" charset="0"/>
              <a:buChar char="•"/>
            </a:pPr>
            <a:r>
              <a:rPr lang="en-US" b="0" i="0" dirty="0">
                <a:effectLst/>
                <a:latin typeface="Roboto" panose="02000000000000000000" pitchFamily="2" charset="0"/>
              </a:rPr>
              <a:t>The model is able to learn ASR with as minimum as 10 mins of labeled data! As shown below, LARGE model pre-trained on LV-60k and finetuned on </a:t>
            </a:r>
            <a:r>
              <a:rPr lang="en-US" b="0" i="0" dirty="0" err="1">
                <a:effectLst/>
                <a:latin typeface="Roboto" panose="02000000000000000000" pitchFamily="2" charset="0"/>
              </a:rPr>
              <a:t>Librispeech</a:t>
            </a:r>
            <a:r>
              <a:rPr lang="en-US" b="0" i="0" dirty="0">
                <a:effectLst/>
                <a:latin typeface="Roboto" panose="02000000000000000000" pitchFamily="2" charset="0"/>
              </a:rPr>
              <a:t> with CTC loss is giving 4.6/7.9 WER! This is a very good news incase you want to finetune the model for your domain or accent!</a:t>
            </a:r>
          </a:p>
          <a:p>
            <a:pPr lvl="1" algn="l"/>
            <a:endParaRPr lang="en-US" b="0" i="0" dirty="0">
              <a:effectLst/>
              <a:latin typeface="Roboto" panose="02000000000000000000" pitchFamily="2" charset="0"/>
            </a:endParaRPr>
          </a:p>
          <a:p>
            <a:pPr marL="742950" lvl="1" indent="-285750" algn="l">
              <a:buFont typeface="Arial" panose="020B0604020202020204" pitchFamily="34" charset="0"/>
              <a:buChar char="•"/>
            </a:pPr>
            <a:r>
              <a:rPr lang="en-US" b="0" i="0" dirty="0">
                <a:effectLst/>
                <a:latin typeface="Roboto" panose="02000000000000000000" pitchFamily="2" charset="0"/>
              </a:rPr>
              <a:t>The choice of decoder can lead to improvement in performance. As obvious from the results, Transformer decoder is giving best performance, followed by n-gram and then CTC decoding.</a:t>
            </a:r>
          </a:p>
        </p:txBody>
      </p:sp>
      <p:sp>
        <p:nvSpPr>
          <p:cNvPr id="5" name="TextBox 4">
            <a:extLst>
              <a:ext uri="{FF2B5EF4-FFF2-40B4-BE49-F238E27FC236}">
                <a16:creationId xmlns:a16="http://schemas.microsoft.com/office/drawing/2014/main" id="{F49F565A-063B-BF1E-A140-46173B425933}"/>
              </a:ext>
            </a:extLst>
          </p:cNvPr>
          <p:cNvSpPr txBox="1"/>
          <p:nvPr/>
        </p:nvSpPr>
        <p:spPr>
          <a:xfrm>
            <a:off x="4880042" y="252919"/>
            <a:ext cx="2075235" cy="335989"/>
          </a:xfrm>
          <a:prstGeom prst="rect">
            <a:avLst/>
          </a:prstGeom>
          <a:noFill/>
        </p:spPr>
        <p:txBody>
          <a:bodyPr wrap="square" lIns="0" tIns="0" rIns="0" bIns="0" rtlCol="0">
            <a:spAutoFit/>
          </a:bodyPr>
          <a:lstStyle/>
          <a:p>
            <a:pPr>
              <a:lnSpc>
                <a:spcPct val="120000"/>
              </a:lnSpc>
            </a:pPr>
            <a:r>
              <a:rPr lang="en-US" sz="2000" b="1" dirty="0">
                <a:solidFill>
                  <a:schemeClr val="accent1"/>
                </a:solidFill>
              </a:rPr>
              <a:t>Wav2vec Results</a:t>
            </a:r>
          </a:p>
        </p:txBody>
      </p:sp>
      <p:pic>
        <p:nvPicPr>
          <p:cNvPr id="7" name="Picture 6">
            <a:extLst>
              <a:ext uri="{FF2B5EF4-FFF2-40B4-BE49-F238E27FC236}">
                <a16:creationId xmlns:a16="http://schemas.microsoft.com/office/drawing/2014/main" id="{2EE3CE49-8452-6A58-0E97-FD253DF38E67}"/>
              </a:ext>
            </a:extLst>
          </p:cNvPr>
          <p:cNvPicPr>
            <a:picLocks noChangeAspect="1"/>
          </p:cNvPicPr>
          <p:nvPr/>
        </p:nvPicPr>
        <p:blipFill>
          <a:blip r:embed="rId2"/>
          <a:stretch>
            <a:fillRect/>
          </a:stretch>
        </p:blipFill>
        <p:spPr>
          <a:xfrm>
            <a:off x="1973318" y="3469526"/>
            <a:ext cx="3590902" cy="1841307"/>
          </a:xfrm>
          <a:prstGeom prst="rect">
            <a:avLst/>
          </a:prstGeom>
        </p:spPr>
      </p:pic>
      <p:pic>
        <p:nvPicPr>
          <p:cNvPr id="9" name="Picture 8">
            <a:extLst>
              <a:ext uri="{FF2B5EF4-FFF2-40B4-BE49-F238E27FC236}">
                <a16:creationId xmlns:a16="http://schemas.microsoft.com/office/drawing/2014/main" id="{D402503D-8B52-BE36-986F-132841D8CD56}"/>
              </a:ext>
            </a:extLst>
          </p:cNvPr>
          <p:cNvPicPr>
            <a:picLocks noChangeAspect="1"/>
          </p:cNvPicPr>
          <p:nvPr/>
        </p:nvPicPr>
        <p:blipFill>
          <a:blip r:embed="rId3"/>
          <a:stretch>
            <a:fillRect/>
          </a:stretch>
        </p:blipFill>
        <p:spPr>
          <a:xfrm>
            <a:off x="2052536" y="5310833"/>
            <a:ext cx="3432466" cy="1530880"/>
          </a:xfrm>
          <a:prstGeom prst="rect">
            <a:avLst/>
          </a:prstGeom>
        </p:spPr>
      </p:pic>
      <p:pic>
        <p:nvPicPr>
          <p:cNvPr id="3" name="Picture 2">
            <a:extLst>
              <a:ext uri="{FF2B5EF4-FFF2-40B4-BE49-F238E27FC236}">
                <a16:creationId xmlns:a16="http://schemas.microsoft.com/office/drawing/2014/main" id="{89C0F12F-AC9A-BB7E-5249-D2C4E52F8307}"/>
              </a:ext>
            </a:extLst>
          </p:cNvPr>
          <p:cNvPicPr>
            <a:picLocks noChangeAspect="1"/>
          </p:cNvPicPr>
          <p:nvPr/>
        </p:nvPicPr>
        <p:blipFill>
          <a:blip r:embed="rId4"/>
          <a:stretch>
            <a:fillRect/>
          </a:stretch>
        </p:blipFill>
        <p:spPr>
          <a:xfrm>
            <a:off x="6096000" y="3578158"/>
            <a:ext cx="3590902" cy="3026923"/>
          </a:xfrm>
          <a:prstGeom prst="rect">
            <a:avLst/>
          </a:prstGeom>
        </p:spPr>
      </p:pic>
    </p:spTree>
    <p:extLst>
      <p:ext uri="{BB962C8B-B14F-4D97-AF65-F5344CB8AC3E}">
        <p14:creationId xmlns:p14="http://schemas.microsoft.com/office/powerpoint/2010/main" val="2755734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23CFA8E-E874-3C28-F4B5-CF8B90F0344E}"/>
              </a:ext>
            </a:extLst>
          </p:cNvPr>
          <p:cNvSpPr txBox="1"/>
          <p:nvPr/>
        </p:nvSpPr>
        <p:spPr>
          <a:xfrm>
            <a:off x="479897" y="142139"/>
            <a:ext cx="984115" cy="302390"/>
          </a:xfrm>
          <a:prstGeom prst="rect">
            <a:avLst/>
          </a:prstGeom>
          <a:noFill/>
        </p:spPr>
        <p:txBody>
          <a:bodyPr wrap="square" lIns="0" tIns="0" rIns="0" bIns="0" rtlCol="0">
            <a:spAutoFit/>
          </a:bodyPr>
          <a:lstStyle/>
          <a:p>
            <a:pPr>
              <a:lnSpc>
                <a:spcPct val="120000"/>
              </a:lnSpc>
            </a:pPr>
            <a:r>
              <a:rPr lang="en-US" b="1" dirty="0" err="1">
                <a:solidFill>
                  <a:schemeClr val="accent1"/>
                </a:solidFill>
              </a:rPr>
              <a:t>HuBERT</a:t>
            </a:r>
            <a:endParaRPr lang="en-US" b="1" dirty="0">
              <a:solidFill>
                <a:schemeClr val="accent1"/>
              </a:solidFill>
            </a:endParaRPr>
          </a:p>
        </p:txBody>
      </p:sp>
      <p:sp>
        <p:nvSpPr>
          <p:cNvPr id="12" name="TextBox 11">
            <a:extLst>
              <a:ext uri="{FF2B5EF4-FFF2-40B4-BE49-F238E27FC236}">
                <a16:creationId xmlns:a16="http://schemas.microsoft.com/office/drawing/2014/main" id="{25309508-0AEA-0E84-CD49-A0D3AA695C82}"/>
              </a:ext>
            </a:extLst>
          </p:cNvPr>
          <p:cNvSpPr txBox="1"/>
          <p:nvPr/>
        </p:nvSpPr>
        <p:spPr>
          <a:xfrm>
            <a:off x="479897" y="488364"/>
            <a:ext cx="10818779" cy="1231106"/>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b="0" i="0" dirty="0" err="1">
                <a:effectLst/>
                <a:latin typeface="Times New Roman" panose="02020603050405020304" pitchFamily="18" charset="0"/>
                <a:cs typeface="Times New Roman" panose="02020603050405020304" pitchFamily="18" charset="0"/>
              </a:rPr>
              <a:t>HuBERT</a:t>
            </a:r>
            <a:r>
              <a:rPr lang="en-US" sz="1600" b="0" i="0" dirty="0">
                <a:effectLst/>
                <a:latin typeface="Times New Roman" panose="02020603050405020304" pitchFamily="18" charset="0"/>
                <a:cs typeface="Times New Roman" panose="02020603050405020304" pitchFamily="18" charset="0"/>
              </a:rPr>
              <a:t> has the same structure as Wav2vec 2.0 but uses different training strategies.</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It outperforms Wav2vec 2.0 in various tasks, and the main difference between the two models is that </a:t>
            </a:r>
            <a:r>
              <a:rPr lang="en-US" sz="1600" b="0" i="0" dirty="0" err="1">
                <a:effectLst/>
                <a:latin typeface="Times New Roman" panose="02020603050405020304" pitchFamily="18" charset="0"/>
                <a:cs typeface="Times New Roman" panose="02020603050405020304" pitchFamily="18" charset="0"/>
              </a:rPr>
              <a:t>HuBERT</a:t>
            </a:r>
            <a:r>
              <a:rPr lang="en-US" sz="1600" b="0" i="0" dirty="0">
                <a:effectLst/>
                <a:latin typeface="Times New Roman" panose="02020603050405020304" pitchFamily="18" charset="0"/>
                <a:cs typeface="Times New Roman" panose="02020603050405020304" pitchFamily="18" charset="0"/>
              </a:rPr>
              <a:t> only applies the prediction loss over the masked region.</a:t>
            </a:r>
          </a:p>
          <a:p>
            <a:pPr marL="285750" indent="-285750" algn="l">
              <a:buFont typeface="Arial" panose="020B0604020202020204" pitchFamily="34" charset="0"/>
              <a:buChar char="•"/>
            </a:pPr>
            <a:r>
              <a:rPr lang="en-US" sz="1600" b="0" i="0" dirty="0" err="1">
                <a:effectLst/>
                <a:latin typeface="Times New Roman" panose="02020603050405020304" pitchFamily="18" charset="0"/>
                <a:cs typeface="Times New Roman" panose="02020603050405020304" pitchFamily="18" charset="0"/>
              </a:rPr>
              <a:t>HuBERT</a:t>
            </a:r>
            <a:r>
              <a:rPr lang="en-US" sz="1600" b="0" i="0" dirty="0">
                <a:effectLst/>
                <a:latin typeface="Times New Roman" panose="02020603050405020304" pitchFamily="18" charset="0"/>
                <a:cs typeface="Times New Roman" panose="02020603050405020304" pitchFamily="18" charset="0"/>
              </a:rPr>
              <a:t> uses iterative refinement strategy on predicting target labels, which uses K-means on either MFCC based acoustic features or the hidden units of Transformer to learn discriminative acoustic representations.</a:t>
            </a:r>
          </a:p>
        </p:txBody>
      </p:sp>
      <p:sp>
        <p:nvSpPr>
          <p:cNvPr id="13" name="TextBox 12">
            <a:extLst>
              <a:ext uri="{FF2B5EF4-FFF2-40B4-BE49-F238E27FC236}">
                <a16:creationId xmlns:a16="http://schemas.microsoft.com/office/drawing/2014/main" id="{7513142D-62B1-7DFC-C595-51A8D1A95DB5}"/>
              </a:ext>
            </a:extLst>
          </p:cNvPr>
          <p:cNvSpPr txBox="1"/>
          <p:nvPr/>
        </p:nvSpPr>
        <p:spPr>
          <a:xfrm>
            <a:off x="479897" y="1715298"/>
            <a:ext cx="972169" cy="302390"/>
          </a:xfrm>
          <a:prstGeom prst="rect">
            <a:avLst/>
          </a:prstGeom>
          <a:noFill/>
        </p:spPr>
        <p:txBody>
          <a:bodyPr wrap="square" lIns="0" tIns="0" rIns="0" bIns="0" rtlCol="0">
            <a:spAutoFit/>
          </a:bodyPr>
          <a:lstStyle/>
          <a:p>
            <a:pPr>
              <a:lnSpc>
                <a:spcPct val="120000"/>
              </a:lnSpc>
            </a:pPr>
            <a:r>
              <a:rPr lang="en-US" b="1" dirty="0" err="1">
                <a:solidFill>
                  <a:schemeClr val="accent1"/>
                </a:solidFill>
              </a:rPr>
              <a:t>WavLM</a:t>
            </a:r>
            <a:endParaRPr lang="en-US" b="1" dirty="0">
              <a:solidFill>
                <a:schemeClr val="accent1"/>
              </a:solidFill>
            </a:endParaRPr>
          </a:p>
        </p:txBody>
      </p:sp>
      <p:sp>
        <p:nvSpPr>
          <p:cNvPr id="14" name="TextBox 13">
            <a:extLst>
              <a:ext uri="{FF2B5EF4-FFF2-40B4-BE49-F238E27FC236}">
                <a16:creationId xmlns:a16="http://schemas.microsoft.com/office/drawing/2014/main" id="{4665D6D5-E549-2987-1D5D-3D55DE80E9E1}"/>
              </a:ext>
            </a:extLst>
          </p:cNvPr>
          <p:cNvSpPr txBox="1"/>
          <p:nvPr/>
        </p:nvSpPr>
        <p:spPr>
          <a:xfrm>
            <a:off x="479896" y="2055325"/>
            <a:ext cx="11134930" cy="98488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b="0" i="0" dirty="0" err="1">
                <a:effectLst/>
                <a:latin typeface="Times New Roman" panose="02020603050405020304" pitchFamily="18" charset="0"/>
                <a:cs typeface="Times New Roman" panose="02020603050405020304" pitchFamily="18" charset="0"/>
              </a:rPr>
              <a:t>WavLM</a:t>
            </a:r>
            <a:r>
              <a:rPr lang="en-US" sz="1600" b="0" i="0" dirty="0">
                <a:effectLst/>
                <a:latin typeface="Times New Roman" panose="02020603050405020304" pitchFamily="18" charset="0"/>
                <a:cs typeface="Times New Roman" panose="02020603050405020304" pitchFamily="18" charset="0"/>
              </a:rPr>
              <a:t> is an extension of </a:t>
            </a:r>
            <a:r>
              <a:rPr lang="en-US" sz="1600" b="0" i="0" dirty="0" err="1">
                <a:effectLst/>
                <a:latin typeface="Times New Roman" panose="02020603050405020304" pitchFamily="18" charset="0"/>
                <a:cs typeface="Times New Roman" panose="02020603050405020304" pitchFamily="18" charset="0"/>
              </a:rPr>
              <a:t>HuBERT</a:t>
            </a:r>
            <a:r>
              <a:rPr lang="en-US" sz="1600" b="0" i="0" dirty="0">
                <a:effectLst/>
                <a:latin typeface="Times New Roman" panose="02020603050405020304" pitchFamily="18" charset="0"/>
                <a:cs typeface="Times New Roman" panose="02020603050405020304" pitchFamily="18" charset="0"/>
              </a:rPr>
              <a:t> that is designed to learn masked prediction and speech denoising capabilities simultaneously.</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It adds gated relative position bias to the Transformer structure and uses noisy and overlapped speech as extra data augmentations in the pre-training phase.</a:t>
            </a:r>
          </a:p>
          <a:p>
            <a:pPr marL="285750" indent="-285750" algn="l">
              <a:buFont typeface="Arial" panose="020B0604020202020204" pitchFamily="34" charset="0"/>
              <a:buChar char="•"/>
            </a:pPr>
            <a:r>
              <a:rPr lang="en-US" sz="1600" b="0" i="0" dirty="0" err="1">
                <a:effectLst/>
                <a:latin typeface="Times New Roman" panose="02020603050405020304" pitchFamily="18" charset="0"/>
                <a:cs typeface="Times New Roman" panose="02020603050405020304" pitchFamily="18" charset="0"/>
              </a:rPr>
              <a:t>WavLM</a:t>
            </a:r>
            <a:r>
              <a:rPr lang="en-US" sz="1600" b="0" i="0" dirty="0">
                <a:effectLst/>
                <a:latin typeface="Times New Roman" panose="02020603050405020304" pitchFamily="18" charset="0"/>
                <a:cs typeface="Times New Roman" panose="02020603050405020304" pitchFamily="18" charset="0"/>
              </a:rPr>
              <a:t> obtained significant results on the full-stack downstream speech tasks of speech processing.</a:t>
            </a:r>
          </a:p>
        </p:txBody>
      </p:sp>
      <p:sp>
        <p:nvSpPr>
          <p:cNvPr id="15" name="TextBox 14">
            <a:extLst>
              <a:ext uri="{FF2B5EF4-FFF2-40B4-BE49-F238E27FC236}">
                <a16:creationId xmlns:a16="http://schemas.microsoft.com/office/drawing/2014/main" id="{F0532FC3-8BFC-C868-07FF-68E3D312ADDD}"/>
              </a:ext>
            </a:extLst>
          </p:cNvPr>
          <p:cNvSpPr txBox="1"/>
          <p:nvPr/>
        </p:nvSpPr>
        <p:spPr>
          <a:xfrm>
            <a:off x="479897" y="3077847"/>
            <a:ext cx="7530830" cy="302390"/>
          </a:xfrm>
          <a:prstGeom prst="rect">
            <a:avLst/>
          </a:prstGeom>
          <a:noFill/>
        </p:spPr>
        <p:txBody>
          <a:bodyPr wrap="square" lIns="0" tIns="0" rIns="0" bIns="0" rtlCol="0">
            <a:spAutoFit/>
          </a:bodyPr>
          <a:lstStyle/>
          <a:p>
            <a:pPr>
              <a:lnSpc>
                <a:spcPct val="120000"/>
              </a:lnSpc>
            </a:pPr>
            <a:r>
              <a:rPr lang="en-US" b="1" dirty="0">
                <a:solidFill>
                  <a:schemeClr val="accent1"/>
                </a:solidFill>
              </a:rPr>
              <a:t>Multi-view modeling and fusion mechanism</a:t>
            </a:r>
          </a:p>
        </p:txBody>
      </p:sp>
      <p:sp>
        <p:nvSpPr>
          <p:cNvPr id="16" name="TextBox 15">
            <a:extLst>
              <a:ext uri="{FF2B5EF4-FFF2-40B4-BE49-F238E27FC236}">
                <a16:creationId xmlns:a16="http://schemas.microsoft.com/office/drawing/2014/main" id="{DE22F975-0ED9-A9C1-C8E6-870B3FB236CC}"/>
              </a:ext>
            </a:extLst>
          </p:cNvPr>
          <p:cNvSpPr txBox="1"/>
          <p:nvPr/>
        </p:nvSpPr>
        <p:spPr>
          <a:xfrm>
            <a:off x="479896" y="3403408"/>
            <a:ext cx="10687455" cy="1231106"/>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 paper extracts SSL features from Wav2vec 2.0, </a:t>
            </a:r>
            <a:r>
              <a:rPr lang="en-US" sz="1600" b="0" i="0" dirty="0" err="1">
                <a:effectLst/>
                <a:latin typeface="Times New Roman" panose="02020603050405020304" pitchFamily="18" charset="0"/>
                <a:cs typeface="Times New Roman" panose="02020603050405020304" pitchFamily="18" charset="0"/>
              </a:rPr>
              <a:t>HuBERT</a:t>
            </a:r>
            <a:r>
              <a:rPr lang="en-US" sz="1600" b="0" i="0" dirty="0">
                <a:effectLst/>
                <a:latin typeface="Times New Roman" panose="02020603050405020304" pitchFamily="18" charset="0"/>
                <a:cs typeface="Times New Roman" panose="02020603050405020304" pitchFamily="18" charset="0"/>
              </a:rPr>
              <a:t>, and </a:t>
            </a:r>
            <a:r>
              <a:rPr lang="en-US" sz="1600" b="0" i="0" dirty="0" err="1">
                <a:effectLst/>
                <a:latin typeface="Times New Roman" panose="02020603050405020304" pitchFamily="18" charset="0"/>
                <a:cs typeface="Times New Roman" panose="02020603050405020304" pitchFamily="18" charset="0"/>
              </a:rPr>
              <a:t>WavLM</a:t>
            </a:r>
            <a:r>
              <a:rPr lang="en-US" sz="1600" b="0" i="0" dirty="0">
                <a:effectLst/>
                <a:latin typeface="Times New Roman" panose="02020603050405020304" pitchFamily="18" charset="0"/>
                <a:cs typeface="Times New Roman" panose="02020603050405020304" pitchFamily="18" charset="0"/>
              </a:rPr>
              <a:t>, respectively, and collaborates with other phone-level acoustic features to provide multiple views on the L2 learner’s pronunciation.</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A simple concatenation of all features is used as the fusion mechanism, followed by a projection layer to encapsulate these features into a 24-dimensional embedding for subsequent modeling.</a:t>
            </a:r>
          </a:p>
          <a:p>
            <a:pPr marL="285750" indent="-285750"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 resulting multi-view representation can be used to model the L2 learner's pronunciation.</a:t>
            </a:r>
          </a:p>
        </p:txBody>
      </p:sp>
      <p:pic>
        <p:nvPicPr>
          <p:cNvPr id="18" name="Picture 17">
            <a:extLst>
              <a:ext uri="{FF2B5EF4-FFF2-40B4-BE49-F238E27FC236}">
                <a16:creationId xmlns:a16="http://schemas.microsoft.com/office/drawing/2014/main" id="{0B0D40BE-1BE6-9AE7-58D1-839938F29C54}"/>
              </a:ext>
            </a:extLst>
          </p:cNvPr>
          <p:cNvPicPr>
            <a:picLocks noChangeAspect="1"/>
          </p:cNvPicPr>
          <p:nvPr/>
        </p:nvPicPr>
        <p:blipFill>
          <a:blip r:embed="rId2"/>
          <a:stretch>
            <a:fillRect/>
          </a:stretch>
        </p:blipFill>
        <p:spPr>
          <a:xfrm>
            <a:off x="479897" y="4697138"/>
            <a:ext cx="10155677" cy="2038179"/>
          </a:xfrm>
          <a:prstGeom prst="rect">
            <a:avLst/>
          </a:prstGeom>
        </p:spPr>
      </p:pic>
    </p:spTree>
    <p:extLst>
      <p:ext uri="{BB962C8B-B14F-4D97-AF65-F5344CB8AC3E}">
        <p14:creationId xmlns:p14="http://schemas.microsoft.com/office/powerpoint/2010/main" val="4159575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F583A-DB48-8768-A7C2-3BC115F144D2}"/>
              </a:ext>
            </a:extLst>
          </p:cNvPr>
          <p:cNvSpPr txBox="1"/>
          <p:nvPr/>
        </p:nvSpPr>
        <p:spPr>
          <a:xfrm>
            <a:off x="4880042" y="252919"/>
            <a:ext cx="1783405" cy="335989"/>
          </a:xfrm>
          <a:prstGeom prst="rect">
            <a:avLst/>
          </a:prstGeom>
          <a:noFill/>
        </p:spPr>
        <p:txBody>
          <a:bodyPr wrap="square" lIns="0" tIns="0" rIns="0" bIns="0" rtlCol="0">
            <a:spAutoFit/>
          </a:bodyPr>
          <a:lstStyle/>
          <a:p>
            <a:pPr>
              <a:lnSpc>
                <a:spcPct val="120000"/>
              </a:lnSpc>
            </a:pPr>
            <a:r>
              <a:rPr lang="en-US" sz="2000" b="1" dirty="0">
                <a:solidFill>
                  <a:schemeClr val="accent1"/>
                </a:solidFill>
              </a:rPr>
              <a:t>Wav2vec Demo</a:t>
            </a:r>
          </a:p>
        </p:txBody>
      </p:sp>
      <p:pic>
        <p:nvPicPr>
          <p:cNvPr id="5" name="Picture 4">
            <a:extLst>
              <a:ext uri="{FF2B5EF4-FFF2-40B4-BE49-F238E27FC236}">
                <a16:creationId xmlns:a16="http://schemas.microsoft.com/office/drawing/2014/main" id="{9DC85F5D-05B7-9BED-B927-418C43F5F25C}"/>
              </a:ext>
            </a:extLst>
          </p:cNvPr>
          <p:cNvPicPr>
            <a:picLocks noChangeAspect="1"/>
          </p:cNvPicPr>
          <p:nvPr/>
        </p:nvPicPr>
        <p:blipFill>
          <a:blip r:embed="rId2"/>
          <a:stretch>
            <a:fillRect/>
          </a:stretch>
        </p:blipFill>
        <p:spPr>
          <a:xfrm>
            <a:off x="1088200" y="588908"/>
            <a:ext cx="9367087" cy="6119160"/>
          </a:xfrm>
          <a:prstGeom prst="rect">
            <a:avLst/>
          </a:prstGeom>
        </p:spPr>
      </p:pic>
    </p:spTree>
    <p:extLst>
      <p:ext uri="{BB962C8B-B14F-4D97-AF65-F5344CB8AC3E}">
        <p14:creationId xmlns:p14="http://schemas.microsoft.com/office/powerpoint/2010/main" val="3504455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F583A-DB48-8768-A7C2-3BC115F144D2}"/>
              </a:ext>
            </a:extLst>
          </p:cNvPr>
          <p:cNvSpPr txBox="1"/>
          <p:nvPr/>
        </p:nvSpPr>
        <p:spPr>
          <a:xfrm>
            <a:off x="483140" y="321013"/>
            <a:ext cx="3709481" cy="335989"/>
          </a:xfrm>
          <a:prstGeom prst="rect">
            <a:avLst/>
          </a:prstGeom>
          <a:noFill/>
        </p:spPr>
        <p:txBody>
          <a:bodyPr wrap="square" lIns="0" tIns="0" rIns="0" bIns="0" rtlCol="0">
            <a:spAutoFit/>
          </a:bodyPr>
          <a:lstStyle/>
          <a:p>
            <a:pPr>
              <a:lnSpc>
                <a:spcPct val="120000"/>
              </a:lnSpc>
            </a:pPr>
            <a:r>
              <a:rPr lang="en-US" sz="2000" b="1" dirty="0">
                <a:solidFill>
                  <a:schemeClr val="accent1"/>
                </a:solidFill>
              </a:rPr>
              <a:t>Phoneme Recognition on TIMIT</a:t>
            </a:r>
          </a:p>
        </p:txBody>
      </p:sp>
      <p:sp>
        <p:nvSpPr>
          <p:cNvPr id="2" name="TextBox 1">
            <a:extLst>
              <a:ext uri="{FF2B5EF4-FFF2-40B4-BE49-F238E27FC236}">
                <a16:creationId xmlns:a16="http://schemas.microsoft.com/office/drawing/2014/main" id="{A77F244B-EF9F-8A9D-A04B-AD40EA9C9D58}"/>
              </a:ext>
            </a:extLst>
          </p:cNvPr>
          <p:cNvSpPr txBox="1"/>
          <p:nvPr/>
        </p:nvSpPr>
        <p:spPr>
          <a:xfrm>
            <a:off x="483140" y="749029"/>
            <a:ext cx="11391089" cy="1661993"/>
          </a:xfrm>
          <a:prstGeom prst="rect">
            <a:avLst/>
          </a:prstGeom>
          <a:noFill/>
        </p:spPr>
        <p:txBody>
          <a:bodyPr wrap="square" lIns="0" tIns="0" rIns="0" bIns="0" rtlCol="0">
            <a:spAutoFit/>
          </a:bodyPr>
          <a:lstStyle/>
          <a:p>
            <a:pPr algn="l"/>
            <a:r>
              <a:rPr lang="en-US" b="0" i="0" dirty="0">
                <a:effectLst/>
                <a:latin typeface="Times New Roman" panose="02020603050405020304" pitchFamily="18" charset="0"/>
                <a:cs typeface="Times New Roman" panose="02020603050405020304" pitchFamily="18" charset="0"/>
              </a:rPr>
              <a:t>Evaluate the accuracy of their approach on TIMIT phoneme recognition by fine-tuning the pre-trained models on the labeled TIMIT training data. They compare their results with other recent work on pre-training which evaluates on TIMIT.</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Fine-tune the pre-trained models on TIMIT phoneme recognition and achieve a new state of the art on this dataset.</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proposed approach reduces PER by a relative 23%/29% over the next best result on the dev/test sets.</a:t>
            </a:r>
          </a:p>
          <a:p>
            <a:pPr marL="285750" indent="-285750" algn="l">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Another recent work on pre-training also evaluates on TIMIT, where </a:t>
            </a:r>
            <a:r>
              <a:rPr lang="en-US" dirty="0">
                <a:latin typeface="Times New Roman" panose="02020603050405020304" pitchFamily="18" charset="0"/>
                <a:cs typeface="Times New Roman" panose="02020603050405020304" pitchFamily="18" charset="0"/>
              </a:rPr>
              <a:t>we </a:t>
            </a:r>
            <a:r>
              <a:rPr lang="en-US" b="0" i="0" dirty="0">
                <a:effectLst/>
                <a:latin typeface="Times New Roman" panose="02020603050405020304" pitchFamily="18" charset="0"/>
                <a:cs typeface="Times New Roman" panose="02020603050405020304" pitchFamily="18" charset="0"/>
              </a:rPr>
              <a:t>solve multiple tasks to learn good representations of speech.</a:t>
            </a:r>
          </a:p>
        </p:txBody>
      </p:sp>
      <p:pic>
        <p:nvPicPr>
          <p:cNvPr id="8" name="Picture 7">
            <a:extLst>
              <a:ext uri="{FF2B5EF4-FFF2-40B4-BE49-F238E27FC236}">
                <a16:creationId xmlns:a16="http://schemas.microsoft.com/office/drawing/2014/main" id="{D59F155F-D3D3-7FE9-D392-30C0A1D436AD}"/>
              </a:ext>
            </a:extLst>
          </p:cNvPr>
          <p:cNvPicPr>
            <a:picLocks noChangeAspect="1"/>
          </p:cNvPicPr>
          <p:nvPr/>
        </p:nvPicPr>
        <p:blipFill>
          <a:blip r:embed="rId2"/>
          <a:stretch>
            <a:fillRect/>
          </a:stretch>
        </p:blipFill>
        <p:spPr>
          <a:xfrm>
            <a:off x="760377" y="2722712"/>
            <a:ext cx="3155005" cy="1559508"/>
          </a:xfrm>
          <a:prstGeom prst="rect">
            <a:avLst/>
          </a:prstGeom>
        </p:spPr>
      </p:pic>
      <p:sp>
        <p:nvSpPr>
          <p:cNvPr id="9" name="TextBox 8">
            <a:extLst>
              <a:ext uri="{FF2B5EF4-FFF2-40B4-BE49-F238E27FC236}">
                <a16:creationId xmlns:a16="http://schemas.microsoft.com/office/drawing/2014/main" id="{D7A28A2A-C378-8C48-09C5-580F60C2BF6A}"/>
              </a:ext>
            </a:extLst>
          </p:cNvPr>
          <p:cNvSpPr txBox="1"/>
          <p:nvPr/>
        </p:nvSpPr>
        <p:spPr>
          <a:xfrm>
            <a:off x="917033" y="4282220"/>
            <a:ext cx="2896210" cy="423834"/>
          </a:xfrm>
          <a:prstGeom prst="rect">
            <a:avLst/>
          </a:prstGeom>
          <a:noFill/>
        </p:spPr>
        <p:txBody>
          <a:bodyPr wrap="square" lIns="0" tIns="0" rIns="0" bIns="0" rtlCol="0">
            <a:spAutoFit/>
          </a:bodyPr>
          <a:lstStyle/>
          <a:p>
            <a:pPr>
              <a:lnSpc>
                <a:spcPct val="120000"/>
              </a:lnSpc>
            </a:pPr>
            <a:r>
              <a:rPr lang="en-US" sz="1200" b="0" i="0" u="none" strike="noStrike" baseline="0" dirty="0">
                <a:latin typeface="Times New Roman" panose="02020603050405020304" pitchFamily="18" charset="0"/>
                <a:cs typeface="Times New Roman" panose="02020603050405020304" pitchFamily="18" charset="0"/>
              </a:rPr>
              <a:t>TIMIT phoneme recognition accuracy in terms of phoneme error rate (PER).</a:t>
            </a:r>
            <a:endParaRPr lang="en-US" sz="1200" dirty="0">
              <a:solidFill>
                <a:schemeClr val="tx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060127D-63DF-2EED-CC81-10DF0090996D}"/>
              </a:ext>
            </a:extLst>
          </p:cNvPr>
          <p:cNvPicPr>
            <a:picLocks noChangeAspect="1"/>
          </p:cNvPicPr>
          <p:nvPr/>
        </p:nvPicPr>
        <p:blipFill>
          <a:blip r:embed="rId3"/>
          <a:stretch>
            <a:fillRect/>
          </a:stretch>
        </p:blipFill>
        <p:spPr>
          <a:xfrm>
            <a:off x="760377" y="4889443"/>
            <a:ext cx="3709481" cy="952285"/>
          </a:xfrm>
          <a:prstGeom prst="rect">
            <a:avLst/>
          </a:prstGeom>
        </p:spPr>
      </p:pic>
      <p:sp>
        <p:nvSpPr>
          <p:cNvPr id="12" name="TextBox 11">
            <a:extLst>
              <a:ext uri="{FF2B5EF4-FFF2-40B4-BE49-F238E27FC236}">
                <a16:creationId xmlns:a16="http://schemas.microsoft.com/office/drawing/2014/main" id="{352934E5-0E4A-E322-6E46-8ADF5FA53A26}"/>
              </a:ext>
            </a:extLst>
          </p:cNvPr>
          <p:cNvSpPr txBox="1"/>
          <p:nvPr/>
        </p:nvSpPr>
        <p:spPr>
          <a:xfrm>
            <a:off x="917033" y="5895113"/>
            <a:ext cx="3432244" cy="553998"/>
          </a:xfrm>
          <a:prstGeom prst="rect">
            <a:avLst/>
          </a:prstGeom>
          <a:noFill/>
        </p:spPr>
        <p:txBody>
          <a:bodyPr wrap="square" lIns="0" tIns="0" rIns="0" bIns="0" rtlCol="0">
            <a:spAutoFit/>
          </a:bodyPr>
          <a:lstStyle/>
          <a:p>
            <a:pPr algn="l"/>
            <a:r>
              <a:rPr lang="en-US" sz="1200" b="0" i="0" u="none" strike="noStrike" baseline="0" dirty="0">
                <a:latin typeface="Times New Roman" panose="02020603050405020304" pitchFamily="18" charset="0"/>
                <a:cs typeface="Times New Roman" panose="02020603050405020304" pitchFamily="18" charset="0"/>
              </a:rPr>
              <a:t>Average WER and standard deviation on combined dev-clean/other of </a:t>
            </a:r>
            <a:r>
              <a:rPr lang="en-US" sz="1200" b="0" i="0" u="none" strike="noStrike" baseline="0" dirty="0" err="1">
                <a:latin typeface="Times New Roman" panose="02020603050405020304" pitchFamily="18" charset="0"/>
                <a:cs typeface="Times New Roman" panose="02020603050405020304" pitchFamily="18" charset="0"/>
              </a:rPr>
              <a:t>Librispeech</a:t>
            </a:r>
            <a:r>
              <a:rPr lang="en-US" sz="1200" b="0" i="0" u="none" strike="noStrike" baseline="0" dirty="0">
                <a:latin typeface="Times New Roman" panose="02020603050405020304" pitchFamily="18" charset="0"/>
                <a:cs typeface="Times New Roman" panose="02020603050405020304" pitchFamily="18" charset="0"/>
              </a:rPr>
              <a:t> for three</a:t>
            </a:r>
          </a:p>
          <a:p>
            <a:pPr algn="l"/>
            <a:r>
              <a:rPr lang="en-US" sz="1200" b="0" i="0" u="none" strike="noStrike" baseline="0" dirty="0">
                <a:latin typeface="Times New Roman" panose="02020603050405020304" pitchFamily="18" charset="0"/>
                <a:cs typeface="Times New Roman" panose="02020603050405020304" pitchFamily="18" charset="0"/>
              </a:rPr>
              <a:t>training seeds.</a:t>
            </a:r>
            <a:endParaRPr lang="en-US" sz="1200" dirty="0">
              <a:solidFill>
                <a:schemeClr val="tx2"/>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3C049D9-B8DA-4DA7-D05E-0ABE9FD07563}"/>
              </a:ext>
            </a:extLst>
          </p:cNvPr>
          <p:cNvPicPr>
            <a:picLocks noChangeAspect="1"/>
          </p:cNvPicPr>
          <p:nvPr/>
        </p:nvPicPr>
        <p:blipFill>
          <a:blip r:embed="rId4"/>
          <a:stretch>
            <a:fillRect/>
          </a:stretch>
        </p:blipFill>
        <p:spPr>
          <a:xfrm>
            <a:off x="4738367" y="2513109"/>
            <a:ext cx="6693256" cy="4208705"/>
          </a:xfrm>
          <a:prstGeom prst="rect">
            <a:avLst/>
          </a:prstGeom>
        </p:spPr>
      </p:pic>
    </p:spTree>
    <p:extLst>
      <p:ext uri="{BB962C8B-B14F-4D97-AF65-F5344CB8AC3E}">
        <p14:creationId xmlns:p14="http://schemas.microsoft.com/office/powerpoint/2010/main" val="3113935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EF43E9-A24A-1B3F-B4DF-7F58014FFE8C}"/>
              </a:ext>
            </a:extLst>
          </p:cNvPr>
          <p:cNvPicPr>
            <a:picLocks noChangeAspect="1"/>
          </p:cNvPicPr>
          <p:nvPr/>
        </p:nvPicPr>
        <p:blipFill>
          <a:blip r:embed="rId3"/>
          <a:stretch>
            <a:fillRect/>
          </a:stretch>
        </p:blipFill>
        <p:spPr>
          <a:xfrm>
            <a:off x="544040" y="2849292"/>
            <a:ext cx="3438525" cy="2733675"/>
          </a:xfrm>
          <a:prstGeom prst="rect">
            <a:avLst/>
          </a:prstGeom>
        </p:spPr>
      </p:pic>
      <p:pic>
        <p:nvPicPr>
          <p:cNvPr id="13" name="Picture 12">
            <a:extLst>
              <a:ext uri="{FF2B5EF4-FFF2-40B4-BE49-F238E27FC236}">
                <a16:creationId xmlns:a16="http://schemas.microsoft.com/office/drawing/2014/main" id="{C62B07AF-0275-F700-3FC0-EDE96B39CE5B}"/>
              </a:ext>
            </a:extLst>
          </p:cNvPr>
          <p:cNvPicPr>
            <a:picLocks noChangeAspect="1"/>
          </p:cNvPicPr>
          <p:nvPr/>
        </p:nvPicPr>
        <p:blipFill>
          <a:blip r:embed="rId4"/>
          <a:stretch>
            <a:fillRect/>
          </a:stretch>
        </p:blipFill>
        <p:spPr>
          <a:xfrm>
            <a:off x="4927769" y="2811192"/>
            <a:ext cx="3495675" cy="2771775"/>
          </a:xfrm>
          <a:prstGeom prst="rect">
            <a:avLst/>
          </a:prstGeom>
        </p:spPr>
      </p:pic>
      <p:sp>
        <p:nvSpPr>
          <p:cNvPr id="15" name="TextBox 14">
            <a:extLst>
              <a:ext uri="{FF2B5EF4-FFF2-40B4-BE49-F238E27FC236}">
                <a16:creationId xmlns:a16="http://schemas.microsoft.com/office/drawing/2014/main" id="{E55D187C-91BD-F27B-3D9D-53BFEB25CE63}"/>
              </a:ext>
            </a:extLst>
          </p:cNvPr>
          <p:cNvSpPr txBox="1"/>
          <p:nvPr/>
        </p:nvSpPr>
        <p:spPr>
          <a:xfrm>
            <a:off x="8881353" y="3429000"/>
            <a:ext cx="3424137" cy="968022"/>
          </a:xfrm>
          <a:prstGeom prst="rect">
            <a:avLst/>
          </a:prstGeom>
          <a:noFill/>
        </p:spPr>
        <p:txBody>
          <a:bodyPr wrap="square" lIns="0" tIns="0" rIns="0" bIns="0" rtlCol="0">
            <a:spAutoFit/>
          </a:bodyPr>
          <a:lstStyle/>
          <a:p>
            <a:pPr>
              <a:lnSpc>
                <a:spcPct val="120000"/>
              </a:lnSpc>
            </a:pPr>
            <a:r>
              <a:rPr lang="en-US" sz="1800" b="0" i="0" u="none" strike="noStrike" baseline="0" dirty="0">
                <a:latin typeface="TimesNewRomanPSMT"/>
              </a:rPr>
              <a:t>Correlation matrices on expert annotations and the 3M model predictions.</a:t>
            </a:r>
            <a:endParaRPr lang="en-US" dirty="0">
              <a:solidFill>
                <a:schemeClr val="tx2"/>
              </a:solidFill>
            </a:endParaRPr>
          </a:p>
        </p:txBody>
      </p:sp>
      <p:sp>
        <p:nvSpPr>
          <p:cNvPr id="19" name="TextBox 18">
            <a:extLst>
              <a:ext uri="{FF2B5EF4-FFF2-40B4-BE49-F238E27FC236}">
                <a16:creationId xmlns:a16="http://schemas.microsoft.com/office/drawing/2014/main" id="{3C87C665-5ABB-4C28-57C6-B3BB7E74E27F}"/>
              </a:ext>
            </a:extLst>
          </p:cNvPr>
          <p:cNvSpPr txBox="1"/>
          <p:nvPr/>
        </p:nvSpPr>
        <p:spPr>
          <a:xfrm>
            <a:off x="544040" y="627240"/>
            <a:ext cx="11225213" cy="2031325"/>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study compares the correlation between assessment measures of human expert annotations and a proposed 3M model for pronunciation assessment. </a:t>
            </a: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results show that the proposed 3M model can achieve approximate pronunciation assessments as that done by human experts. </a:t>
            </a:r>
          </a:p>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However, there are mismatches between the expert annotations and the model predictions, and a hierarchical modeling structure or a selective attention mechanism may be more suitable for better modeling of different granularities.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473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9A2A52-21CD-6C29-4E2F-EA20280AB7A7}"/>
              </a:ext>
            </a:extLst>
          </p:cNvPr>
          <p:cNvSpPr txBox="1"/>
          <p:nvPr/>
        </p:nvSpPr>
        <p:spPr>
          <a:xfrm>
            <a:off x="818744" y="710119"/>
            <a:ext cx="10749064" cy="5954194"/>
          </a:xfrm>
          <a:prstGeom prst="rect">
            <a:avLst/>
          </a:prstGeom>
          <a:noFill/>
        </p:spPr>
        <p:txBody>
          <a:bodyPr wrap="square" lIns="0" tIns="0" rIns="0" bIns="0" rtlCol="0">
            <a:spAutoFit/>
          </a:bodyPr>
          <a:lstStyle/>
          <a:p>
            <a:pPr marL="285750" indent="-285750">
              <a:lnSpc>
                <a:spcPct val="12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Wav2vec 2.0 is a self-supervised learning framework for speech representations that masks latent representations of raw waveform and solves a contrastive task over quantized speech representations. </a:t>
            </a:r>
          </a:p>
          <a:p>
            <a:pPr marL="285750" indent="-285750">
              <a:lnSpc>
                <a:spcPct val="12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model achieves state-of-the-art results on the </a:t>
            </a:r>
            <a:r>
              <a:rPr lang="en-US" b="0" i="0" dirty="0" err="1">
                <a:effectLst/>
                <a:latin typeface="Times New Roman" panose="02020603050405020304" pitchFamily="18" charset="0"/>
                <a:cs typeface="Times New Roman" panose="02020603050405020304" pitchFamily="18" charset="0"/>
              </a:rPr>
              <a:t>Librispeech</a:t>
            </a:r>
            <a:r>
              <a:rPr lang="en-US" b="0" i="0" dirty="0">
                <a:effectLst/>
                <a:latin typeface="Times New Roman" panose="02020603050405020304" pitchFamily="18" charset="0"/>
                <a:cs typeface="Times New Roman" panose="02020603050405020304" pitchFamily="18" charset="0"/>
              </a:rPr>
              <a:t> benchmark for noisy speech and outperforms previous best results on the clean 100 hour </a:t>
            </a:r>
            <a:r>
              <a:rPr lang="en-US" b="0" i="0" dirty="0" err="1">
                <a:effectLst/>
                <a:latin typeface="Times New Roman" panose="02020603050405020304" pitchFamily="18" charset="0"/>
                <a:cs typeface="Times New Roman" panose="02020603050405020304" pitchFamily="18" charset="0"/>
              </a:rPr>
              <a:t>Librispeech</a:t>
            </a:r>
            <a:r>
              <a:rPr lang="en-US" b="0" i="0" dirty="0">
                <a:effectLst/>
                <a:latin typeface="Times New Roman" panose="02020603050405020304" pitchFamily="18" charset="0"/>
                <a:cs typeface="Times New Roman" panose="02020603050405020304" pitchFamily="18" charset="0"/>
              </a:rPr>
              <a:t> setup while using 100 times less labeled data. </a:t>
            </a:r>
          </a:p>
          <a:p>
            <a:pPr marL="285750" indent="-285750">
              <a:lnSpc>
                <a:spcPct val="12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approach is effective with small amounts of labeled data and can potentially improve performance by using a seq2seq architecture and a word piece vocabulary.</a:t>
            </a:r>
            <a:endParaRPr lang="en-US" dirty="0">
              <a:latin typeface="Times New Roman" panose="02020603050405020304" pitchFamily="18" charset="0"/>
              <a:cs typeface="Times New Roman" panose="02020603050405020304" pitchFamily="18" charset="0"/>
            </a:endParaRPr>
          </a:p>
          <a:p>
            <a:pPr marL="285750" indent="-285750">
              <a:lnSpc>
                <a:spcPct val="12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study introduces a new approach called 3M, which is a multi-view, multi-aspect, and multi-granularity approach for automatic pronunciation assessment. </a:t>
            </a:r>
          </a:p>
          <a:p>
            <a:pPr marL="285750" indent="-285750">
              <a:lnSpc>
                <a:spcPct val="12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approach is tested on the speechocean762 benchmark dataset, and it is shown to improve the assessment performance at three different levels of granularity. </a:t>
            </a:r>
          </a:p>
          <a:p>
            <a:pPr marL="285750" indent="-285750">
              <a:lnSpc>
                <a:spcPct val="12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approach is particularly effective in scoring speaking fluency and speech prosody, which are highly correlated to the proficiency of L2 language learners. </a:t>
            </a:r>
          </a:p>
          <a:p>
            <a:pPr marL="285750" indent="-285750">
              <a:lnSpc>
                <a:spcPct val="12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results suggest that the 3M approach can provide a promising avenue for future research on CAPT developments. </a:t>
            </a:r>
          </a:p>
          <a:p>
            <a:pPr marL="285750" indent="-285750">
              <a:lnSpc>
                <a:spcPct val="12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In the future, the we plan to explore the feasibility of equipping 3M with a hierarchical modeling structure for pronunciation assessment. </a:t>
            </a:r>
          </a:p>
          <a:p>
            <a:pPr marL="285750" indent="-285750">
              <a:lnSpc>
                <a:spcPct val="120000"/>
              </a:lnSpc>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Overall, the study presents a novel and effective approach for automatic pronunciation assessment that has the potential to contribute to the field of CAPT.</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83143A4-D3E0-6396-B0D4-85FD317EBD65}"/>
              </a:ext>
            </a:extLst>
          </p:cNvPr>
          <p:cNvSpPr txBox="1"/>
          <p:nvPr/>
        </p:nvSpPr>
        <p:spPr>
          <a:xfrm>
            <a:off x="5048657" y="256534"/>
            <a:ext cx="1692612" cy="302390"/>
          </a:xfrm>
          <a:prstGeom prst="rect">
            <a:avLst/>
          </a:prstGeom>
          <a:noFill/>
        </p:spPr>
        <p:txBody>
          <a:bodyPr wrap="square" lIns="0" tIns="0" rIns="0" bIns="0" rtlCol="0">
            <a:spAutoFit/>
          </a:bodyPr>
          <a:lstStyle/>
          <a:p>
            <a:pPr>
              <a:lnSpc>
                <a:spcPct val="120000"/>
              </a:lnSpc>
            </a:pPr>
            <a:r>
              <a:rPr lang="en-US" sz="1800" b="1" i="0" u="none" strike="noStrike" baseline="0" dirty="0">
                <a:solidFill>
                  <a:schemeClr val="accent1"/>
                </a:solidFill>
                <a:latin typeface="TimesNewRomanPSMT"/>
              </a:rPr>
              <a:t>CONCLUSION</a:t>
            </a:r>
            <a:endParaRPr lang="en-US" b="1" dirty="0">
              <a:solidFill>
                <a:schemeClr val="accent1"/>
              </a:solidFill>
            </a:endParaRPr>
          </a:p>
        </p:txBody>
      </p:sp>
    </p:spTree>
    <p:extLst>
      <p:ext uri="{BB962C8B-B14F-4D97-AF65-F5344CB8AC3E}">
        <p14:creationId xmlns:p14="http://schemas.microsoft.com/office/powerpoint/2010/main" val="1571160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902208" y="4056990"/>
            <a:ext cx="6117069" cy="1830054"/>
          </a:xfrm>
        </p:spPr>
        <p:txBody>
          <a:bodyPr/>
          <a:lstStyle/>
          <a:p>
            <a:r>
              <a:rPr lang="en-US" i="0" dirty="0"/>
              <a:t>Thank you</a:t>
            </a:r>
          </a:p>
        </p:txBody>
      </p:sp>
      <p:pic>
        <p:nvPicPr>
          <p:cNvPr id="4" name="Picture 3" descr="A picture containing drawing&#10;&#10;Description automatically generated">
            <a:extLst>
              <a:ext uri="{FF2B5EF4-FFF2-40B4-BE49-F238E27FC236}">
                <a16:creationId xmlns:a16="http://schemas.microsoft.com/office/drawing/2014/main" id="{CC81C62F-2F48-56B8-12B1-8ABC8F5353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7081" y="1827846"/>
            <a:ext cx="1598379" cy="1601154"/>
          </a:xfrm>
          <a:prstGeom prst="rect">
            <a:avLst/>
          </a:prstGeom>
        </p:spPr>
      </p:pic>
    </p:spTree>
    <p:extLst>
      <p:ext uri="{BB962C8B-B14F-4D97-AF65-F5344CB8AC3E}">
        <p14:creationId xmlns:p14="http://schemas.microsoft.com/office/powerpoint/2010/main" val="1638046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dirty="0">
                <a:solidFill>
                  <a:srgbClr val="C95C3A"/>
                </a:solidFill>
                <a:latin typeface="Calibri Light"/>
              </a:rPr>
              <a:t>Evolution - Need for Standardization</a:t>
            </a:r>
            <a:endParaRPr lang="en-US" sz="2400" dirty="0">
              <a:solidFill>
                <a:srgbClr val="404040"/>
              </a:solidFill>
              <a:latin typeface="Calibri Light"/>
            </a:endParaRPr>
          </a:p>
        </p:txBody>
      </p:sp>
      <p:sp>
        <p:nvSpPr>
          <p:cNvPr id="3" name="Content Placeholder 2"/>
          <p:cNvSpPr>
            <a:spLocks noGrp="1"/>
          </p:cNvSpPr>
          <p:nvPr>
            <p:ph idx="1"/>
          </p:nvPr>
        </p:nvSpPr>
        <p:spPr>
          <a:xfrm>
            <a:off x="914400" y="1037968"/>
            <a:ext cx="10363200" cy="5820032"/>
          </a:xfrm>
        </p:spPr>
        <p:txBody>
          <a:bodyPr vert="horz" lIns="0" tIns="45720" rIns="0" bIns="45720" rtlCol="0" anchor="t">
            <a:normAutofit fontScale="92500" lnSpcReduction="20000"/>
          </a:bodyPr>
          <a:lstStyle/>
          <a:p>
            <a:pPr>
              <a:buNone/>
            </a:pPr>
            <a:r>
              <a:rPr lang="en-US" dirty="0"/>
              <a:t>Early methods of assessment</a:t>
            </a:r>
          </a:p>
          <a:p>
            <a:pPr marL="342900" indent="-342900">
              <a:spcAft>
                <a:spcPts val="600"/>
              </a:spcAft>
              <a:buFont typeface="Arial" panose="020B0604020202020204" pitchFamily="34" charset="0"/>
              <a:buChar char="•"/>
            </a:pPr>
            <a:r>
              <a:rPr lang="en-US" sz="1800" i="0" dirty="0">
                <a:solidFill>
                  <a:schemeClr val="tx1"/>
                </a:solidFill>
              </a:rPr>
              <a:t>Language teaching, assessment was largely based on the teacher's own subjective judgment</a:t>
            </a:r>
          </a:p>
          <a:p>
            <a:pPr marL="342900" indent="-342900">
              <a:spcAft>
                <a:spcPts val="600"/>
              </a:spcAft>
              <a:buFont typeface="Arial" panose="020B0604020202020204" pitchFamily="34" charset="0"/>
              <a:buChar char="•"/>
            </a:pPr>
            <a:r>
              <a:rPr lang="en-US" sz="1800" i="0" dirty="0">
                <a:solidFill>
                  <a:schemeClr val="tx1"/>
                </a:solidFill>
              </a:rPr>
              <a:t>Assessment NOT very RELIABLE; subjected to Human Bias</a:t>
            </a:r>
          </a:p>
          <a:p>
            <a:pPr>
              <a:spcAft>
                <a:spcPts val="600"/>
              </a:spcAft>
              <a:buNone/>
            </a:pPr>
            <a:endParaRPr lang="en-US" sz="1800" i="0" dirty="0">
              <a:solidFill>
                <a:schemeClr val="tx1"/>
              </a:solidFill>
            </a:endParaRPr>
          </a:p>
          <a:p>
            <a:pPr>
              <a:buNone/>
            </a:pPr>
            <a:r>
              <a:rPr lang="en-US" dirty="0"/>
              <a:t>Development of standardized pronunciation tests</a:t>
            </a:r>
          </a:p>
          <a:p>
            <a:pPr marL="342900" indent="-342900">
              <a:spcAft>
                <a:spcPts val="600"/>
              </a:spcAft>
              <a:buFont typeface="Arial" panose="020B0604020202020204" pitchFamily="34" charset="0"/>
              <a:buChar char="•"/>
            </a:pPr>
            <a:r>
              <a:rPr lang="en-US" sz="1800" i="0" dirty="0">
                <a:solidFill>
                  <a:schemeClr val="tx1"/>
                </a:solidFill>
              </a:rPr>
              <a:t>In 1950s &amp; 1960s, growing interest in developing more objective methods </a:t>
            </a:r>
          </a:p>
          <a:p>
            <a:pPr marL="342900" indent="-342900">
              <a:spcAft>
                <a:spcPts val="600"/>
              </a:spcAft>
              <a:buFont typeface="Arial" panose="020B0604020202020204" pitchFamily="34" charset="0"/>
              <a:buChar char="•"/>
            </a:pPr>
            <a:r>
              <a:rPr lang="en-US" sz="1800" i="0" dirty="0">
                <a:solidFill>
                  <a:schemeClr val="tx1"/>
                </a:solidFill>
              </a:rPr>
              <a:t>Result: development standardized pronunciation tests, such as the </a:t>
            </a:r>
            <a:r>
              <a:rPr lang="en-US" sz="1800" b="1" i="0" dirty="0">
                <a:solidFill>
                  <a:schemeClr val="tx1"/>
                </a:solidFill>
              </a:rPr>
              <a:t>Michigan English Test</a:t>
            </a:r>
            <a:r>
              <a:rPr lang="en-US" sz="1800" i="0" dirty="0">
                <a:solidFill>
                  <a:schemeClr val="tx1"/>
                </a:solidFill>
              </a:rPr>
              <a:t> and the Test of English as a Foreign Language (</a:t>
            </a:r>
            <a:r>
              <a:rPr lang="en-US" sz="1800" b="1" i="0" dirty="0">
                <a:solidFill>
                  <a:schemeClr val="tx1"/>
                </a:solidFill>
              </a:rPr>
              <a:t>TOEFL</a:t>
            </a:r>
            <a:r>
              <a:rPr lang="en-US" sz="1800" i="0" dirty="0">
                <a:solidFill>
                  <a:schemeClr val="tx1"/>
                </a:solidFill>
              </a:rPr>
              <a:t> – year 1964 to be exact!)</a:t>
            </a:r>
          </a:p>
          <a:p>
            <a:pPr>
              <a:buNone/>
            </a:pPr>
            <a:endParaRPr lang="en-US" dirty="0"/>
          </a:p>
          <a:p>
            <a:pPr>
              <a:buNone/>
            </a:pPr>
            <a:r>
              <a:rPr lang="en-US" dirty="0"/>
              <a:t>Recognition of the importance of fluency</a:t>
            </a:r>
          </a:p>
          <a:p>
            <a:pPr>
              <a:buNone/>
            </a:pPr>
            <a:endParaRPr lang="en-US" dirty="0"/>
          </a:p>
          <a:p>
            <a:pPr>
              <a:buNone/>
            </a:pPr>
            <a:r>
              <a:rPr lang="en-US" dirty="0"/>
              <a:t>Use of technology for assessment</a:t>
            </a:r>
          </a:p>
          <a:p>
            <a:pPr>
              <a:buNone/>
            </a:pPr>
            <a:endParaRPr lang="en-US" dirty="0">
              <a:solidFill>
                <a:schemeClr val="tx1"/>
              </a:solidFill>
              <a:latin typeface="Calibri"/>
            </a:endParaRPr>
          </a:p>
          <a:p>
            <a:pPr>
              <a:buNone/>
            </a:pPr>
            <a:endParaRPr lang="en-US" dirty="0">
              <a:solidFill>
                <a:schemeClr val="tx1"/>
              </a:solidFill>
              <a:latin typeface="Calibri"/>
            </a:endParaRPr>
          </a:p>
          <a:p>
            <a:pPr lvl="1">
              <a:buNone/>
            </a:pPr>
            <a:endParaRPr lang="en-US" sz="2000" dirty="0">
              <a:solidFill>
                <a:schemeClr val="tx1"/>
              </a:solidFill>
              <a:latin typeface="Calibri"/>
            </a:endParaRPr>
          </a:p>
          <a:p>
            <a:pPr marL="0" indent="0">
              <a:buNone/>
            </a:pPr>
            <a:endParaRPr lang="en-US" dirty="0">
              <a:solidFill>
                <a:srgbClr val="404040"/>
              </a:solidFill>
              <a:latin typeface="Calibri"/>
            </a:endParaRPr>
          </a:p>
        </p:txBody>
      </p:sp>
      <p:sp>
        <p:nvSpPr>
          <p:cNvPr id="7" name="Speech Bubble: Oval 6">
            <a:extLst>
              <a:ext uri="{FF2B5EF4-FFF2-40B4-BE49-F238E27FC236}">
                <a16:creationId xmlns:a16="http://schemas.microsoft.com/office/drawing/2014/main" id="{074CE129-51B8-E0BF-9D82-AA8A54465C77}"/>
              </a:ext>
            </a:extLst>
          </p:cNvPr>
          <p:cNvSpPr/>
          <p:nvPr/>
        </p:nvSpPr>
        <p:spPr>
          <a:xfrm>
            <a:off x="6722075" y="6017740"/>
            <a:ext cx="2137719" cy="753762"/>
          </a:xfrm>
          <a:prstGeom prst="wedgeEllipseCallout">
            <a:avLst>
              <a:gd name="adj1" fmla="val -115545"/>
              <a:gd name="adj2" fmla="val 24810"/>
            </a:avLst>
          </a:prstGeom>
          <a:solidFill>
            <a:schemeClr val="accent5">
              <a:lumMod val="50000"/>
              <a:lumOff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none" lIns="228600" tIns="228600" rIns="228600" bIns="228600" rtlCol="0" anchor="ctr">
            <a:noAutofit/>
          </a:bodyPr>
          <a:lstStyle/>
          <a:p>
            <a:pPr algn="ctr"/>
            <a:r>
              <a:rPr lang="en-IN" sz="1400" dirty="0">
                <a:solidFill>
                  <a:sysClr val="windowText" lastClr="000000"/>
                </a:solidFill>
                <a:latin typeface="Franklin Gothic Demi Cond" panose="020B0706030402020204" pitchFamily="34" charset="0"/>
              </a:rPr>
              <a:t>Topic of the day!</a:t>
            </a:r>
          </a:p>
        </p:txBody>
      </p:sp>
      <p:sp>
        <p:nvSpPr>
          <p:cNvPr id="8" name="Speech Bubble: Oval 7">
            <a:extLst>
              <a:ext uri="{FF2B5EF4-FFF2-40B4-BE49-F238E27FC236}">
                <a16:creationId xmlns:a16="http://schemas.microsoft.com/office/drawing/2014/main" id="{3FE11525-41D6-A0E2-EB7D-0FC60846B3DC}"/>
              </a:ext>
            </a:extLst>
          </p:cNvPr>
          <p:cNvSpPr/>
          <p:nvPr/>
        </p:nvSpPr>
        <p:spPr>
          <a:xfrm>
            <a:off x="7158681" y="4670854"/>
            <a:ext cx="2137719" cy="753762"/>
          </a:xfrm>
          <a:prstGeom prst="wedgeEllipseCallout">
            <a:avLst>
              <a:gd name="adj1" fmla="val -98204"/>
              <a:gd name="adj2" fmla="val 26555"/>
            </a:avLst>
          </a:prstGeom>
          <a:solidFill>
            <a:schemeClr val="accent5">
              <a:lumMod val="50000"/>
              <a:lumOff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none" lIns="228600" tIns="228600" rIns="228600" bIns="228600" rtlCol="0" anchor="ctr">
            <a:noAutofit/>
          </a:bodyPr>
          <a:lstStyle/>
          <a:p>
            <a:pPr algn="ctr"/>
            <a:r>
              <a:rPr lang="en-IN" sz="1400" dirty="0">
                <a:solidFill>
                  <a:sysClr val="windowText" lastClr="000000"/>
                </a:solidFill>
                <a:latin typeface="Franklin Gothic Demi Cond" panose="020B0706030402020204" pitchFamily="34" charset="0"/>
              </a:rPr>
              <a:t>Business Side Story</a:t>
            </a:r>
          </a:p>
        </p:txBody>
      </p:sp>
    </p:spTree>
    <p:extLst>
      <p:ext uri="{BB962C8B-B14F-4D97-AF65-F5344CB8AC3E}">
        <p14:creationId xmlns:p14="http://schemas.microsoft.com/office/powerpoint/2010/main" val="29971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sz="3500" dirty="0">
                <a:solidFill>
                  <a:srgbClr val="C95C3A"/>
                </a:solidFill>
                <a:latin typeface="Calibri Light"/>
              </a:rPr>
              <a:t>Why we need to access the pronunciations – </a:t>
            </a:r>
            <a:br>
              <a:rPr lang="en-US" sz="3500" dirty="0">
                <a:solidFill>
                  <a:srgbClr val="C95C3A"/>
                </a:solidFill>
                <a:latin typeface="Calibri Light"/>
              </a:rPr>
            </a:br>
            <a:r>
              <a:rPr lang="en-US" sz="3500" dirty="0">
                <a:solidFill>
                  <a:srgbClr val="C95C3A"/>
                </a:solidFill>
                <a:latin typeface="Calibri Light"/>
              </a:rPr>
              <a:t>Business Side story</a:t>
            </a:r>
            <a:endParaRPr lang="en-US" sz="3500" dirty="0">
              <a:solidFill>
                <a:srgbClr val="404040"/>
              </a:solidFill>
              <a:latin typeface="Calibri Light"/>
            </a:endParaRPr>
          </a:p>
        </p:txBody>
      </p:sp>
      <p:sp>
        <p:nvSpPr>
          <p:cNvPr id="3" name="Content Placeholder 2"/>
          <p:cNvSpPr>
            <a:spLocks noGrp="1"/>
          </p:cNvSpPr>
          <p:nvPr>
            <p:ph idx="1"/>
          </p:nvPr>
        </p:nvSpPr>
        <p:spPr>
          <a:xfrm>
            <a:off x="717516" y="1378628"/>
            <a:ext cx="10363200" cy="4923318"/>
          </a:xfrm>
        </p:spPr>
        <p:txBody>
          <a:bodyPr vert="horz" lIns="0" tIns="45720" rIns="0" bIns="45720" rtlCol="0" anchor="t">
            <a:normAutofit fontScale="62500" lnSpcReduction="20000"/>
          </a:bodyPr>
          <a:lstStyle/>
          <a:p>
            <a:pPr>
              <a:buNone/>
            </a:pPr>
            <a:r>
              <a:rPr lang="en-US" sz="2900" dirty="0"/>
              <a:t>Language Training and Development</a:t>
            </a:r>
          </a:p>
          <a:p>
            <a:pPr marL="342900" indent="-342900"/>
            <a:r>
              <a:rPr lang="en-US" dirty="0">
                <a:solidFill>
                  <a:schemeClr val="tx1"/>
                </a:solidFill>
              </a:rPr>
              <a:t>Training of employees; within organization effective communications</a:t>
            </a:r>
          </a:p>
          <a:p>
            <a:pPr>
              <a:buNone/>
            </a:pPr>
            <a:r>
              <a:rPr lang="en-US" sz="2900" dirty="0"/>
              <a:t>Customer Service and Sales:</a:t>
            </a:r>
          </a:p>
          <a:p>
            <a:pPr marL="342900" indent="-342900"/>
            <a:r>
              <a:rPr lang="en-US" dirty="0">
                <a:solidFill>
                  <a:schemeClr val="tx1"/>
                </a:solidFill>
              </a:rPr>
              <a:t>Helpful for businesses that deal with customers or clients from different linguistic backgrounds</a:t>
            </a:r>
          </a:p>
          <a:p>
            <a:pPr>
              <a:buNone/>
            </a:pPr>
            <a:r>
              <a:rPr lang="en-US" sz="2900" dirty="0"/>
              <a:t>International Presentations and Public Speaking</a:t>
            </a:r>
          </a:p>
          <a:p>
            <a:pPr marL="342900" indent="-342900"/>
            <a:r>
              <a:rPr lang="en-US" dirty="0">
                <a:solidFill>
                  <a:schemeClr val="tx1"/>
                </a:solidFill>
              </a:rPr>
              <a:t> Crucial for engaging and influencing an audience</a:t>
            </a:r>
          </a:p>
          <a:p>
            <a:pPr>
              <a:buNone/>
            </a:pPr>
            <a:r>
              <a:rPr lang="en-US" sz="2900" dirty="0"/>
              <a:t>Cross-Cultural Communication</a:t>
            </a:r>
          </a:p>
          <a:p>
            <a:pPr marL="342900" indent="-342900"/>
            <a:r>
              <a:rPr lang="en-US" dirty="0">
                <a:solidFill>
                  <a:schemeClr val="tx1"/>
                </a:solidFill>
              </a:rPr>
              <a:t> Pronunciation plays a significant role</a:t>
            </a:r>
          </a:p>
          <a:p>
            <a:pPr>
              <a:buNone/>
            </a:pPr>
            <a:r>
              <a:rPr lang="en-US" sz="2900" dirty="0"/>
              <a:t>Professional Image and Confidence</a:t>
            </a:r>
          </a:p>
          <a:p>
            <a:pPr marL="342900" indent="-342900"/>
            <a:r>
              <a:rPr lang="en-US" dirty="0">
                <a:solidFill>
                  <a:schemeClr val="tx1"/>
                </a:solidFill>
              </a:rPr>
              <a:t> Crucial for establishing a professional image in the business world</a:t>
            </a:r>
          </a:p>
          <a:p>
            <a:pPr>
              <a:buNone/>
            </a:pPr>
            <a:endParaRPr lang="en-US" dirty="0">
              <a:solidFill>
                <a:schemeClr val="tx1"/>
              </a:solidFill>
              <a:latin typeface="Calibri"/>
            </a:endParaRPr>
          </a:p>
          <a:p>
            <a:pPr lvl="1">
              <a:buNone/>
            </a:pPr>
            <a:endParaRPr lang="en-US" sz="2000" dirty="0">
              <a:solidFill>
                <a:schemeClr val="tx1"/>
              </a:solidFill>
              <a:latin typeface="Calibri"/>
            </a:endParaRPr>
          </a:p>
          <a:p>
            <a:pPr marL="0" indent="0">
              <a:buNone/>
            </a:pPr>
            <a:endParaRPr lang="en-US" dirty="0">
              <a:solidFill>
                <a:srgbClr val="404040"/>
              </a:solidFill>
              <a:latin typeface="Calibri"/>
            </a:endParaRPr>
          </a:p>
        </p:txBody>
      </p:sp>
      <p:sp>
        <p:nvSpPr>
          <p:cNvPr id="4" name="Rectangle: Rounded Corners 3">
            <a:extLst>
              <a:ext uri="{FF2B5EF4-FFF2-40B4-BE49-F238E27FC236}">
                <a16:creationId xmlns:a16="http://schemas.microsoft.com/office/drawing/2014/main" id="{2B73D792-5607-91E0-1F35-A6E843534FCC}"/>
              </a:ext>
            </a:extLst>
          </p:cNvPr>
          <p:cNvSpPr/>
          <p:nvPr/>
        </p:nvSpPr>
        <p:spPr>
          <a:xfrm>
            <a:off x="6388924" y="3429000"/>
            <a:ext cx="5284519" cy="2164278"/>
          </a:xfrm>
          <a:prstGeom prst="roundRect">
            <a:avLst/>
          </a:pr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N" sz="2400" dirty="0">
                <a:solidFill>
                  <a:schemeClr val="tx1"/>
                </a:solidFill>
                <a:latin typeface="Franklin Gothic Demi Cond" panose="020B0706030402020204" pitchFamily="34" charset="0"/>
              </a:rPr>
              <a:t>EASY AND CHEAPER SOLUTION – </a:t>
            </a:r>
          </a:p>
          <a:p>
            <a:pPr algn="ctr"/>
            <a:endParaRPr lang="en-IN" sz="2400" dirty="0">
              <a:solidFill>
                <a:schemeClr val="tx1"/>
              </a:solidFill>
              <a:latin typeface="Franklin Gothic Demi Cond" panose="020B0706030402020204" pitchFamily="34" charset="0"/>
            </a:endParaRPr>
          </a:p>
          <a:p>
            <a:pPr algn="ctr"/>
            <a:r>
              <a:rPr lang="en-IN" sz="2400" dirty="0">
                <a:solidFill>
                  <a:schemeClr val="tx1"/>
                </a:solidFill>
                <a:latin typeface="Franklin Gothic Demi Cond" panose="020B0706030402020204" pitchFamily="34" charset="0"/>
              </a:rPr>
              <a:t>Computer Assisted Pronunciation Training</a:t>
            </a:r>
          </a:p>
          <a:p>
            <a:pPr algn="ctr"/>
            <a:r>
              <a:rPr lang="en-IN" sz="2800" dirty="0">
                <a:solidFill>
                  <a:schemeClr val="tx1"/>
                </a:solidFill>
                <a:latin typeface="Franklin Gothic Demi Cond" panose="020B0706030402020204" pitchFamily="34" charset="0"/>
              </a:rPr>
              <a:t>(CAPT)</a:t>
            </a:r>
            <a:endParaRPr lang="en-IN" sz="1400" dirty="0">
              <a:solidFill>
                <a:schemeClr val="tx1"/>
              </a:solidFill>
              <a:latin typeface="Franklin Gothic Demi Cond" panose="020B0706030402020204" pitchFamily="34" charset="0"/>
            </a:endParaRPr>
          </a:p>
        </p:txBody>
      </p:sp>
    </p:spTree>
    <p:extLst>
      <p:ext uri="{BB962C8B-B14F-4D97-AF65-F5344CB8AC3E}">
        <p14:creationId xmlns:p14="http://schemas.microsoft.com/office/powerpoint/2010/main" val="61997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sz="3500" dirty="0">
                <a:solidFill>
                  <a:srgbClr val="C95C3A"/>
                </a:solidFill>
                <a:latin typeface="Calibri Light"/>
              </a:rPr>
              <a:t>Evolution of CAPT through time</a:t>
            </a:r>
            <a:endParaRPr lang="en-US" sz="3500" dirty="0">
              <a:solidFill>
                <a:srgbClr val="404040"/>
              </a:solidFill>
              <a:latin typeface="Calibri Light"/>
            </a:endParaRPr>
          </a:p>
        </p:txBody>
      </p:sp>
      <p:sp>
        <p:nvSpPr>
          <p:cNvPr id="3" name="Content Placeholder 2"/>
          <p:cNvSpPr>
            <a:spLocks noGrp="1"/>
          </p:cNvSpPr>
          <p:nvPr>
            <p:ph idx="1"/>
          </p:nvPr>
        </p:nvSpPr>
        <p:spPr>
          <a:xfrm>
            <a:off x="190005" y="770022"/>
            <a:ext cx="10902586" cy="6367049"/>
          </a:xfrm>
        </p:spPr>
        <p:txBody>
          <a:bodyPr vert="horz" lIns="0" tIns="45720" rIns="0" bIns="45720" rtlCol="0" anchor="t">
            <a:normAutofit fontScale="55000" lnSpcReduction="20000"/>
          </a:bodyPr>
          <a:lstStyle/>
          <a:p>
            <a:pPr>
              <a:buNone/>
            </a:pPr>
            <a:r>
              <a:rPr lang="en-US" sz="2900" dirty="0"/>
              <a:t>Computer Assisted Pronunciation Training</a:t>
            </a:r>
          </a:p>
          <a:p>
            <a:pPr algn="l">
              <a:buFont typeface="Arial" panose="020B0604020202020204" pitchFamily="34" charset="0"/>
              <a:buChar char="•"/>
            </a:pPr>
            <a:r>
              <a:rPr lang="en-US" b="1" i="0" dirty="0">
                <a:solidFill>
                  <a:srgbClr val="374151"/>
                </a:solidFill>
                <a:effectLst/>
                <a:latin typeface="Söhne"/>
              </a:rPr>
              <a:t>1960s-1970s:</a:t>
            </a:r>
            <a:r>
              <a:rPr lang="en-US" b="0" i="0" dirty="0">
                <a:solidFill>
                  <a:srgbClr val="374151"/>
                </a:solidFill>
                <a:effectLst/>
                <a:latin typeface="Söhne"/>
              </a:rPr>
              <a:t> </a:t>
            </a:r>
            <a:r>
              <a:rPr lang="en-US" b="1" i="0" u="sng" dirty="0">
                <a:solidFill>
                  <a:srgbClr val="374151"/>
                </a:solidFill>
                <a:effectLst/>
                <a:latin typeface="Söhne"/>
              </a:rPr>
              <a:t>Early research in phonetics and phonology laid the foundation for CAPT</a:t>
            </a:r>
            <a:r>
              <a:rPr lang="en-US" b="0" i="0" dirty="0">
                <a:solidFill>
                  <a:srgbClr val="374151"/>
                </a:solidFill>
                <a:effectLst/>
                <a:latin typeface="Söhne"/>
              </a:rPr>
              <a:t>, with studies focused on acoustic models and algorithms for analyzing pronunciation. (Source: Hawkins, 1984)</a:t>
            </a:r>
          </a:p>
          <a:p>
            <a:pPr algn="l">
              <a:buFont typeface="Arial" panose="020B0604020202020204" pitchFamily="34" charset="0"/>
              <a:buChar char="•"/>
            </a:pPr>
            <a:r>
              <a:rPr lang="en-US" b="1" i="0" dirty="0">
                <a:solidFill>
                  <a:srgbClr val="374151"/>
                </a:solidFill>
                <a:effectLst/>
                <a:latin typeface="Söhne"/>
              </a:rPr>
              <a:t>1980s-1990s</a:t>
            </a:r>
            <a:r>
              <a:rPr lang="en-US" b="0" i="0" dirty="0">
                <a:solidFill>
                  <a:srgbClr val="374151"/>
                </a:solidFill>
                <a:effectLst/>
                <a:latin typeface="Söhne"/>
              </a:rPr>
              <a:t>: </a:t>
            </a:r>
            <a:r>
              <a:rPr lang="en-US" b="0" i="0" u="sng" dirty="0">
                <a:solidFill>
                  <a:srgbClr val="374151"/>
                </a:solidFill>
                <a:effectLst/>
                <a:latin typeface="Söhne"/>
              </a:rPr>
              <a:t>Advancements in speech recognition technology enabled the development of CAPT </a:t>
            </a:r>
            <a:r>
              <a:rPr lang="en-US" b="0" i="0" dirty="0">
                <a:solidFill>
                  <a:srgbClr val="374151"/>
                </a:solidFill>
                <a:effectLst/>
                <a:latin typeface="Söhne"/>
              </a:rPr>
              <a:t>systems that could accurately analyze and provide feedback on learners' pronunciation. (Source: </a:t>
            </a:r>
            <a:r>
              <a:rPr lang="en-US" b="0" i="0" dirty="0" err="1">
                <a:solidFill>
                  <a:srgbClr val="374151"/>
                </a:solidFill>
                <a:effectLst/>
                <a:latin typeface="Söhne"/>
              </a:rPr>
              <a:t>Eskenazi</a:t>
            </a:r>
            <a:r>
              <a:rPr lang="en-US" b="0" i="0" dirty="0">
                <a:solidFill>
                  <a:srgbClr val="374151"/>
                </a:solidFill>
                <a:effectLst/>
                <a:latin typeface="Söhne"/>
              </a:rPr>
              <a:t>, 2009)</a:t>
            </a:r>
          </a:p>
          <a:p>
            <a:pPr algn="l">
              <a:buFont typeface="Arial" panose="020B0604020202020204" pitchFamily="34" charset="0"/>
              <a:buChar char="•"/>
            </a:pPr>
            <a:r>
              <a:rPr lang="en-US" b="1" i="0" dirty="0">
                <a:solidFill>
                  <a:srgbClr val="374151"/>
                </a:solidFill>
                <a:effectLst/>
                <a:latin typeface="Söhne"/>
              </a:rPr>
              <a:t>1990s-early 2000s</a:t>
            </a:r>
            <a:r>
              <a:rPr lang="en-US" b="0" i="0" dirty="0">
                <a:solidFill>
                  <a:srgbClr val="374151"/>
                </a:solidFill>
                <a:effectLst/>
                <a:latin typeface="Söhne"/>
              </a:rPr>
              <a:t>: Multimedia and computer-based training </a:t>
            </a:r>
            <a:r>
              <a:rPr lang="en-US" b="0" i="0" u="sng" dirty="0">
                <a:solidFill>
                  <a:srgbClr val="374151"/>
                </a:solidFill>
                <a:effectLst/>
                <a:latin typeface="Söhne"/>
              </a:rPr>
              <a:t>facilitated the development of interactive CAPT </a:t>
            </a:r>
            <a:r>
              <a:rPr lang="en-US" b="0" i="0" dirty="0">
                <a:solidFill>
                  <a:srgbClr val="374151"/>
                </a:solidFill>
                <a:effectLst/>
                <a:latin typeface="Söhne"/>
              </a:rPr>
              <a:t>software programs that provided visual and auditory feedback on pronunciation. (Source: </a:t>
            </a:r>
            <a:r>
              <a:rPr lang="en-US" b="0" i="0" dirty="0" err="1">
                <a:solidFill>
                  <a:srgbClr val="374151"/>
                </a:solidFill>
                <a:effectLst/>
                <a:latin typeface="Söhne"/>
              </a:rPr>
              <a:t>Levis</a:t>
            </a:r>
            <a:r>
              <a:rPr lang="en-US" b="0" i="0" dirty="0">
                <a:solidFill>
                  <a:srgbClr val="374151"/>
                </a:solidFill>
                <a:effectLst/>
                <a:latin typeface="Söhne"/>
              </a:rPr>
              <a:t>, 2005)</a:t>
            </a:r>
          </a:p>
          <a:p>
            <a:pPr algn="l">
              <a:buFont typeface="Arial" panose="020B0604020202020204" pitchFamily="34" charset="0"/>
              <a:buChar char="•"/>
            </a:pPr>
            <a:r>
              <a:rPr lang="en-US" b="1" i="0" dirty="0">
                <a:solidFill>
                  <a:srgbClr val="374151"/>
                </a:solidFill>
                <a:effectLst/>
                <a:latin typeface="Söhne"/>
              </a:rPr>
              <a:t>2000s-2010s</a:t>
            </a:r>
            <a:r>
              <a:rPr lang="en-US" b="0" i="0" dirty="0">
                <a:solidFill>
                  <a:srgbClr val="374151"/>
                </a:solidFill>
                <a:effectLst/>
                <a:latin typeface="Söhne"/>
              </a:rPr>
              <a:t>: Internet and mobile technologies revolutionized CAPT, making it accessible through online platforms and mobile apps, allowing for remote and on-the-go pronunciation practice. (Source: </a:t>
            </a:r>
            <a:r>
              <a:rPr lang="en-US" b="0" i="0" dirty="0" err="1">
                <a:solidFill>
                  <a:srgbClr val="374151"/>
                </a:solidFill>
                <a:effectLst/>
                <a:latin typeface="Söhne"/>
              </a:rPr>
              <a:t>Neri</a:t>
            </a:r>
            <a:r>
              <a:rPr lang="en-US" b="0" i="0" dirty="0">
                <a:solidFill>
                  <a:srgbClr val="374151"/>
                </a:solidFill>
                <a:effectLst/>
                <a:latin typeface="Söhne"/>
              </a:rPr>
              <a:t> et al., 2008)</a:t>
            </a:r>
          </a:p>
          <a:p>
            <a:pPr algn="l">
              <a:buFont typeface="Arial" panose="020B0604020202020204" pitchFamily="34" charset="0"/>
              <a:buChar char="•"/>
            </a:pPr>
            <a:r>
              <a:rPr lang="en-US" b="1" i="0" dirty="0">
                <a:solidFill>
                  <a:srgbClr val="374151"/>
                </a:solidFill>
                <a:effectLst/>
                <a:latin typeface="Söhne"/>
              </a:rPr>
              <a:t>2010s-present</a:t>
            </a:r>
            <a:r>
              <a:rPr lang="en-US" b="1" i="0" dirty="0">
                <a:solidFill>
                  <a:schemeClr val="accent6">
                    <a:lumMod val="50000"/>
                  </a:schemeClr>
                </a:solidFill>
                <a:effectLst/>
                <a:highlight>
                  <a:srgbClr val="FFFF00"/>
                </a:highlight>
                <a:latin typeface="Söhne"/>
              </a:rPr>
              <a:t>: </a:t>
            </a:r>
            <a:r>
              <a:rPr lang="en-US" b="1" i="0" u="sng" dirty="0">
                <a:solidFill>
                  <a:schemeClr val="accent6">
                    <a:lumMod val="50000"/>
                  </a:schemeClr>
                </a:solidFill>
                <a:effectLst/>
                <a:highlight>
                  <a:srgbClr val="FFFF00"/>
                </a:highlight>
                <a:latin typeface="Söhne"/>
              </a:rPr>
              <a:t>Data-driven approaches utilizing big data and machine learning &amp; Deep Learning techniques </a:t>
            </a:r>
            <a:r>
              <a:rPr lang="en-US" b="1" i="0" dirty="0">
                <a:solidFill>
                  <a:schemeClr val="accent6">
                    <a:lumMod val="50000"/>
                  </a:schemeClr>
                </a:solidFill>
                <a:effectLst/>
                <a:highlight>
                  <a:srgbClr val="FFFF00"/>
                </a:highlight>
                <a:latin typeface="Söhne"/>
              </a:rPr>
              <a:t>have </a:t>
            </a:r>
            <a:r>
              <a:rPr lang="en-US" b="1" i="0" u="sng" dirty="0">
                <a:solidFill>
                  <a:schemeClr val="accent6">
                    <a:lumMod val="50000"/>
                  </a:schemeClr>
                </a:solidFill>
                <a:effectLst/>
                <a:highlight>
                  <a:srgbClr val="FFFF00"/>
                </a:highlight>
                <a:latin typeface="Söhne"/>
              </a:rPr>
              <a:t>been used to improve pronunciation assessment</a:t>
            </a:r>
            <a:r>
              <a:rPr lang="en-US" b="1" i="0" dirty="0">
                <a:solidFill>
                  <a:schemeClr val="accent6">
                    <a:lumMod val="50000"/>
                  </a:schemeClr>
                </a:solidFill>
                <a:effectLst/>
                <a:highlight>
                  <a:srgbClr val="FFFF00"/>
                </a:highlight>
                <a:latin typeface="Söhne"/>
              </a:rPr>
              <a:t> and feedback in CAPT. (Source: Kim et al., 2017)</a:t>
            </a:r>
          </a:p>
          <a:p>
            <a:pPr algn="l">
              <a:buFont typeface="Arial" panose="020B0604020202020204" pitchFamily="34" charset="0"/>
              <a:buChar char="•"/>
            </a:pPr>
            <a:r>
              <a:rPr lang="en-US" b="0" i="0" u="sng" dirty="0">
                <a:solidFill>
                  <a:srgbClr val="374151"/>
                </a:solidFill>
                <a:effectLst/>
                <a:latin typeface="Söhne"/>
              </a:rPr>
              <a:t>Adaptive and personalized learning approaches have been incorporated into CAPT, </a:t>
            </a:r>
            <a:r>
              <a:rPr lang="en-US" b="0" i="0" dirty="0">
                <a:solidFill>
                  <a:srgbClr val="374151"/>
                </a:solidFill>
                <a:effectLst/>
                <a:latin typeface="Söhne"/>
              </a:rPr>
              <a:t>tailoring training to individual learners' needs and abilities, and adapting content based on progress. (Source: Wang et al., 2016)</a:t>
            </a:r>
          </a:p>
          <a:p>
            <a:pPr algn="l">
              <a:buFont typeface="Arial" panose="020B0604020202020204" pitchFamily="34" charset="0"/>
              <a:buChar char="•"/>
            </a:pPr>
            <a:r>
              <a:rPr lang="en-US" b="0" i="0" u="sng" dirty="0">
                <a:solidFill>
                  <a:srgbClr val="374151"/>
                </a:solidFill>
                <a:effectLst/>
                <a:latin typeface="Söhne"/>
              </a:rPr>
              <a:t>Integration with other technologies, such as virtual reality (VR), augmented reality (AR)</a:t>
            </a:r>
            <a:r>
              <a:rPr lang="en-US" b="0" i="0" dirty="0">
                <a:solidFill>
                  <a:srgbClr val="374151"/>
                </a:solidFill>
                <a:effectLst/>
                <a:latin typeface="Söhne"/>
              </a:rPr>
              <a:t>, and gamification, has been explored to create immersive and engaging CAPT experiences. (Source: Min et al., 2019)</a:t>
            </a:r>
          </a:p>
          <a:p>
            <a:pPr algn="l">
              <a:buFont typeface="Arial" panose="020B0604020202020204" pitchFamily="34" charset="0"/>
              <a:buChar char="•"/>
            </a:pPr>
            <a:r>
              <a:rPr lang="en-US" b="0" i="0" dirty="0">
                <a:solidFill>
                  <a:srgbClr val="374151"/>
                </a:solidFill>
                <a:effectLst/>
                <a:latin typeface="Söhne"/>
              </a:rPr>
              <a:t>Expanded language coverage, with CAPT now covering a wide range of </a:t>
            </a:r>
            <a:r>
              <a:rPr lang="en-US" b="0" i="0" u="sng" dirty="0">
                <a:solidFill>
                  <a:srgbClr val="374151"/>
                </a:solidFill>
                <a:effectLst/>
                <a:latin typeface="Söhne"/>
              </a:rPr>
              <a:t>languages beyond English, including Spanish, French, Chinese,</a:t>
            </a:r>
            <a:r>
              <a:rPr lang="en-US" b="0" i="0" dirty="0">
                <a:solidFill>
                  <a:srgbClr val="374151"/>
                </a:solidFill>
                <a:effectLst/>
                <a:latin typeface="Söhne"/>
              </a:rPr>
              <a:t> etc., catering to diverse language learners. (Source: Kim et al., 2020)</a:t>
            </a:r>
          </a:p>
          <a:p>
            <a:pPr algn="l">
              <a:buFont typeface="Arial" panose="020B0604020202020204" pitchFamily="34" charset="0"/>
              <a:buChar char="•"/>
            </a:pPr>
            <a:r>
              <a:rPr lang="en-US" b="0" i="0" dirty="0">
                <a:solidFill>
                  <a:srgbClr val="374151"/>
                </a:solidFill>
                <a:effectLst/>
                <a:latin typeface="Söhne"/>
              </a:rPr>
              <a:t>Commercial applications, with CAPT being widely adopted in language learning apps, online courses, and pronunciation training programs offered by educational institutions and language training providers. (Source: Zheng et al., 2018)</a:t>
            </a:r>
          </a:p>
          <a:p>
            <a:pPr>
              <a:buNone/>
            </a:pPr>
            <a:endParaRPr lang="en-US" sz="2000" dirty="0">
              <a:solidFill>
                <a:schemeClr val="tx1"/>
              </a:solidFill>
              <a:latin typeface="Calibri"/>
            </a:endParaRPr>
          </a:p>
          <a:p>
            <a:pPr marL="0" indent="0">
              <a:buNone/>
            </a:pPr>
            <a:endParaRPr lang="en-US" dirty="0">
              <a:solidFill>
                <a:srgbClr val="404040"/>
              </a:solidFill>
              <a:latin typeface="Calibri"/>
            </a:endParaRPr>
          </a:p>
        </p:txBody>
      </p:sp>
    </p:spTree>
    <p:extLst>
      <p:ext uri="{BB962C8B-B14F-4D97-AF65-F5344CB8AC3E}">
        <p14:creationId xmlns:p14="http://schemas.microsoft.com/office/powerpoint/2010/main" val="531260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021" y="106326"/>
            <a:ext cx="10058400" cy="563525"/>
          </a:xfrm>
        </p:spPr>
        <p:txBody>
          <a:bodyPr/>
          <a:lstStyle/>
          <a:p>
            <a:r>
              <a:rPr lang="en-US" dirty="0">
                <a:solidFill>
                  <a:srgbClr val="C95C3A"/>
                </a:solidFill>
              </a:rPr>
              <a:t>Our approach for the problem</a:t>
            </a:r>
            <a:endParaRPr lang="en-US" dirty="0">
              <a:solidFill>
                <a:srgbClr val="404040"/>
              </a:solidFill>
              <a:latin typeface="Calibri Light"/>
            </a:endParaRPr>
          </a:p>
        </p:txBody>
      </p:sp>
      <p:sp>
        <p:nvSpPr>
          <p:cNvPr id="3" name="Content Placeholder 2"/>
          <p:cNvSpPr>
            <a:spLocks noGrp="1"/>
          </p:cNvSpPr>
          <p:nvPr>
            <p:ph idx="1"/>
          </p:nvPr>
        </p:nvSpPr>
        <p:spPr>
          <a:xfrm>
            <a:off x="247135" y="669851"/>
            <a:ext cx="11767656" cy="5682341"/>
          </a:xfrm>
        </p:spPr>
        <p:txBody>
          <a:bodyPr vert="horz" lIns="0" tIns="45720" rIns="0" bIns="45720" rtlCol="0" anchor="t">
            <a:normAutofit fontScale="77500" lnSpcReduction="20000"/>
          </a:bodyPr>
          <a:lstStyle/>
          <a:p>
            <a:pPr marL="0" indent="0">
              <a:spcBef>
                <a:spcPts val="0"/>
              </a:spcBef>
              <a:spcAft>
                <a:spcPts val="600"/>
              </a:spcAft>
              <a:buNone/>
            </a:pPr>
            <a:r>
              <a:rPr lang="en-US" dirty="0">
                <a:solidFill>
                  <a:schemeClr val="tx1"/>
                </a:solidFill>
              </a:rPr>
              <a:t>Outline – </a:t>
            </a:r>
            <a:br>
              <a:rPr lang="en-US" dirty="0">
                <a:solidFill>
                  <a:schemeClr val="tx1"/>
                </a:solidFill>
              </a:rPr>
            </a:br>
            <a:br>
              <a:rPr lang="en-US" dirty="0">
                <a:solidFill>
                  <a:schemeClr val="tx1"/>
                </a:solidFill>
              </a:rPr>
            </a:br>
            <a:r>
              <a:rPr lang="en-US" sz="2400" dirty="0">
                <a:solidFill>
                  <a:schemeClr val="tx1"/>
                </a:solidFill>
              </a:rPr>
              <a:t>1. We already discussed - Evolution of Computer Assisted Pronunciation Training</a:t>
            </a:r>
            <a:br>
              <a:rPr lang="en-US" sz="2400" dirty="0">
                <a:solidFill>
                  <a:schemeClr val="tx1"/>
                </a:solidFill>
              </a:rPr>
            </a:br>
            <a:r>
              <a:rPr lang="en-US" sz="2400" dirty="0">
                <a:solidFill>
                  <a:schemeClr val="tx1"/>
                </a:solidFill>
              </a:rPr>
              <a:t>(CAPT)</a:t>
            </a:r>
            <a:br>
              <a:rPr lang="en-US" sz="2400" dirty="0">
                <a:solidFill>
                  <a:schemeClr val="tx1"/>
                </a:solidFill>
              </a:rPr>
            </a:br>
            <a:endParaRPr lang="en-US" sz="2400" dirty="0">
              <a:solidFill>
                <a:schemeClr val="tx1"/>
              </a:solidFill>
            </a:endParaRPr>
          </a:p>
          <a:p>
            <a:pPr marL="0" indent="0">
              <a:spcBef>
                <a:spcPts val="0"/>
              </a:spcBef>
              <a:spcAft>
                <a:spcPts val="600"/>
              </a:spcAft>
              <a:buNone/>
            </a:pPr>
            <a:r>
              <a:rPr lang="en-US" sz="2400" b="1" dirty="0">
                <a:solidFill>
                  <a:schemeClr val="tx1"/>
                </a:solidFill>
              </a:rPr>
              <a:t>Coming Up! </a:t>
            </a:r>
          </a:p>
          <a:p>
            <a:pPr>
              <a:spcBef>
                <a:spcPts val="0"/>
              </a:spcBef>
              <a:spcAft>
                <a:spcPts val="600"/>
              </a:spcAft>
              <a:buNone/>
            </a:pPr>
            <a:br>
              <a:rPr lang="en-US" sz="2400" dirty="0">
                <a:solidFill>
                  <a:schemeClr val="tx1"/>
                </a:solidFill>
              </a:rPr>
            </a:br>
            <a:r>
              <a:rPr lang="en-US" sz="2400" dirty="0">
                <a:solidFill>
                  <a:schemeClr val="tx1"/>
                </a:solidFill>
              </a:rPr>
              <a:t>2. </a:t>
            </a:r>
            <a:r>
              <a:rPr lang="en-US" sz="2500" dirty="0"/>
              <a:t>Automatic Speech Recognition (ASR)  </a:t>
            </a:r>
            <a:r>
              <a:rPr lang="en-US" sz="2400" dirty="0">
                <a:solidFill>
                  <a:schemeClr val="tx1"/>
                </a:solidFill>
              </a:rPr>
              <a:t>- Evolution; Architecture and Advancements</a:t>
            </a:r>
            <a:br>
              <a:rPr lang="en-US" sz="2400" dirty="0">
                <a:solidFill>
                  <a:schemeClr val="tx1"/>
                </a:solidFill>
              </a:rPr>
            </a:br>
            <a:br>
              <a:rPr lang="en-US" sz="2400" dirty="0">
                <a:solidFill>
                  <a:schemeClr val="tx1"/>
                </a:solidFill>
              </a:rPr>
            </a:br>
            <a:r>
              <a:rPr lang="en-US" sz="2400" dirty="0">
                <a:solidFill>
                  <a:schemeClr val="tx1"/>
                </a:solidFill>
              </a:rPr>
              <a:t>3. </a:t>
            </a:r>
            <a:r>
              <a:rPr lang="en-US" sz="2400" dirty="0">
                <a:solidFill>
                  <a:srgbClr val="C95C3A"/>
                </a:solidFill>
              </a:rPr>
              <a:t>Automatic Pronunciation Assessment (APA) - </a:t>
            </a:r>
            <a:r>
              <a:rPr lang="en-US" sz="2400" dirty="0">
                <a:solidFill>
                  <a:schemeClr val="tx1"/>
                </a:solidFill>
              </a:rPr>
              <a:t>Goodness of Pronunciation (GOP)</a:t>
            </a:r>
            <a:br>
              <a:rPr lang="en-US" sz="2400" dirty="0">
                <a:solidFill>
                  <a:schemeClr val="tx1"/>
                </a:solidFill>
              </a:rPr>
            </a:br>
            <a:br>
              <a:rPr lang="en-US" sz="2400" dirty="0">
                <a:solidFill>
                  <a:schemeClr val="tx1"/>
                </a:solidFill>
              </a:rPr>
            </a:br>
            <a:r>
              <a:rPr lang="en-US" sz="2400" dirty="0">
                <a:solidFill>
                  <a:schemeClr val="tx1"/>
                </a:solidFill>
              </a:rPr>
              <a:t>4. </a:t>
            </a:r>
            <a:r>
              <a:rPr lang="en-US" sz="2500" dirty="0"/>
              <a:t>Goodness of Pronunciation Transformer (GOPT) – </a:t>
            </a:r>
            <a:r>
              <a:rPr lang="en-US" sz="2400" dirty="0">
                <a:solidFill>
                  <a:schemeClr val="tx1"/>
                </a:solidFill>
              </a:rPr>
              <a:t>Architecture</a:t>
            </a:r>
            <a:r>
              <a:rPr lang="en-US" dirty="0">
                <a:solidFill>
                  <a:schemeClr val="tx1"/>
                </a:solidFill>
              </a:rPr>
              <a:t>; </a:t>
            </a:r>
            <a:r>
              <a:rPr lang="en-US" sz="2500" dirty="0">
                <a:solidFill>
                  <a:schemeClr val="tx1"/>
                </a:solidFill>
              </a:rPr>
              <a:t>with Multi-view</a:t>
            </a:r>
            <a:br>
              <a:rPr lang="en-US" sz="2400" dirty="0">
                <a:solidFill>
                  <a:schemeClr val="tx1"/>
                </a:solidFill>
              </a:rPr>
            </a:br>
            <a:br>
              <a:rPr lang="en-US" sz="2400" dirty="0">
                <a:solidFill>
                  <a:schemeClr val="tx1"/>
                </a:solidFill>
              </a:rPr>
            </a:br>
            <a:r>
              <a:rPr lang="en-US" sz="2400" dirty="0">
                <a:solidFill>
                  <a:schemeClr val="tx1"/>
                </a:solidFill>
              </a:rPr>
              <a:t>5. </a:t>
            </a:r>
            <a:r>
              <a:rPr lang="en-US" sz="2500" dirty="0"/>
              <a:t>Wave to Vector</a:t>
            </a:r>
            <a:br>
              <a:rPr lang="en-US" sz="2400" dirty="0">
                <a:solidFill>
                  <a:schemeClr val="tx1"/>
                </a:solidFill>
              </a:rPr>
            </a:br>
            <a:br>
              <a:rPr lang="en-US" sz="2400" dirty="0">
                <a:solidFill>
                  <a:schemeClr val="tx1"/>
                </a:solidFill>
              </a:rPr>
            </a:br>
            <a:r>
              <a:rPr lang="en-US" sz="2400" dirty="0">
                <a:solidFill>
                  <a:schemeClr val="tx1"/>
                </a:solidFill>
              </a:rPr>
              <a:t>6. </a:t>
            </a:r>
            <a:r>
              <a:rPr lang="en-US" sz="2500" dirty="0"/>
              <a:t>Quick Demo</a:t>
            </a:r>
            <a:br>
              <a:rPr lang="en-US" sz="2400" dirty="0">
                <a:solidFill>
                  <a:schemeClr val="tx1"/>
                </a:solidFill>
              </a:rPr>
            </a:br>
            <a:br>
              <a:rPr lang="en-US" sz="2400" dirty="0">
                <a:solidFill>
                  <a:schemeClr val="tx1"/>
                </a:solidFill>
              </a:rPr>
            </a:br>
            <a:endParaRPr lang="en-US" altLang="zh-TW" sz="2400" dirty="0"/>
          </a:p>
          <a:p>
            <a:pPr marL="0" indent="0">
              <a:spcBef>
                <a:spcPts val="0"/>
              </a:spcBef>
              <a:spcAft>
                <a:spcPts val="600"/>
              </a:spcAft>
              <a:buNone/>
            </a:pPr>
            <a:endParaRPr lang="en-US" dirty="0">
              <a:solidFill>
                <a:schemeClr val="tx1"/>
              </a:solidFill>
              <a:latin typeface="Calibri"/>
            </a:endParaRPr>
          </a:p>
        </p:txBody>
      </p:sp>
      <p:sp>
        <p:nvSpPr>
          <p:cNvPr id="8" name="Speech Bubble: Oval 7">
            <a:extLst>
              <a:ext uri="{FF2B5EF4-FFF2-40B4-BE49-F238E27FC236}">
                <a16:creationId xmlns:a16="http://schemas.microsoft.com/office/drawing/2014/main" id="{460AEB08-0D5A-DB4E-0E97-C1C880545507}"/>
              </a:ext>
            </a:extLst>
          </p:cNvPr>
          <p:cNvSpPr/>
          <p:nvPr/>
        </p:nvSpPr>
        <p:spPr>
          <a:xfrm>
            <a:off x="9730561" y="3841514"/>
            <a:ext cx="2461439" cy="1155788"/>
          </a:xfrm>
          <a:prstGeom prst="wedgeEllipseCallout">
            <a:avLst>
              <a:gd name="adj1" fmla="val -76817"/>
              <a:gd name="adj2" fmla="val -77829"/>
            </a:avLst>
          </a:prstGeom>
          <a:solidFill>
            <a:schemeClr val="accent5">
              <a:lumMod val="50000"/>
              <a:lumOff val="5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none" lIns="228600" tIns="228600" rIns="228600" bIns="228600" rtlCol="0" anchor="ctr">
            <a:noAutofit/>
          </a:bodyPr>
          <a:lstStyle/>
          <a:p>
            <a:pPr algn="ctr"/>
            <a:r>
              <a:rPr lang="en-US" altLang="zh-TW" sz="1400" b="1" dirty="0">
                <a:solidFill>
                  <a:srgbClr val="305142"/>
                </a:solidFill>
              </a:rPr>
              <a:t>widely used in pronunciation </a:t>
            </a:r>
          </a:p>
          <a:p>
            <a:pPr algn="ctr"/>
            <a:r>
              <a:rPr lang="en-US" altLang="zh-TW" sz="1400" b="1" dirty="0">
                <a:solidFill>
                  <a:srgbClr val="305142"/>
                </a:solidFill>
              </a:rPr>
              <a:t>evaluation </a:t>
            </a:r>
          </a:p>
          <a:p>
            <a:pPr algn="ctr"/>
            <a:r>
              <a:rPr lang="en-US" altLang="zh-TW" sz="1400" b="1" dirty="0">
                <a:solidFill>
                  <a:srgbClr val="305142"/>
                </a:solidFill>
              </a:rPr>
              <a:t>&amp; mispronunciation detection</a:t>
            </a:r>
          </a:p>
        </p:txBody>
      </p:sp>
    </p:spTree>
    <p:extLst>
      <p:ext uri="{BB962C8B-B14F-4D97-AF65-F5344CB8AC3E}">
        <p14:creationId xmlns:p14="http://schemas.microsoft.com/office/powerpoint/2010/main" val="689853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483418"/>
          </a:xfrm>
        </p:spPr>
        <p:txBody>
          <a:bodyPr/>
          <a:lstStyle/>
          <a:p>
            <a:r>
              <a:rPr lang="en-US" dirty="0">
                <a:solidFill>
                  <a:srgbClr val="C95C3A"/>
                </a:solidFill>
              </a:rPr>
              <a:t>Key terms to know -</a:t>
            </a:r>
            <a:endParaRPr lang="en-US" dirty="0">
              <a:solidFill>
                <a:srgbClr val="404040"/>
              </a:solidFill>
              <a:latin typeface="Calibri Light"/>
            </a:endParaRPr>
          </a:p>
        </p:txBody>
      </p:sp>
      <p:sp>
        <p:nvSpPr>
          <p:cNvPr id="3" name="Content Placeholder 2"/>
          <p:cNvSpPr>
            <a:spLocks noGrp="1"/>
          </p:cNvSpPr>
          <p:nvPr>
            <p:ph idx="1"/>
          </p:nvPr>
        </p:nvSpPr>
        <p:spPr>
          <a:xfrm>
            <a:off x="237506" y="770022"/>
            <a:ext cx="11954494" cy="6087978"/>
          </a:xfrm>
        </p:spPr>
        <p:txBody>
          <a:bodyPr vert="horz" lIns="0" tIns="45720" rIns="0" bIns="45720" rtlCol="0" anchor="t">
            <a:normAutofit fontScale="70000" lnSpcReduction="20000"/>
          </a:bodyPr>
          <a:lstStyle/>
          <a:p>
            <a:pPr algn="l">
              <a:buFont typeface="+mj-lt"/>
              <a:buAutoNum type="arabicPeriod"/>
            </a:pPr>
            <a:r>
              <a:rPr lang="en-US" b="1" i="0" dirty="0">
                <a:solidFill>
                  <a:srgbClr val="374151"/>
                </a:solidFill>
                <a:effectLst/>
                <a:latin typeface="Söhne"/>
              </a:rPr>
              <a:t>Phoneme</a:t>
            </a:r>
            <a:r>
              <a:rPr lang="en-US" b="0" i="0" dirty="0">
                <a:solidFill>
                  <a:srgbClr val="374151"/>
                </a:solidFill>
                <a:effectLst/>
                <a:latin typeface="Söhne"/>
              </a:rPr>
              <a:t>: Phonemes are like the building blocks of spoken language. They are the smallest units of sound that make up words. For example, the word "cat" has three phonemes: /k/ /æ/ /t/.</a:t>
            </a:r>
          </a:p>
          <a:p>
            <a:pPr algn="l">
              <a:buFont typeface="+mj-lt"/>
              <a:buAutoNum type="arabicPeriod"/>
            </a:pPr>
            <a:r>
              <a:rPr lang="en-US" b="1" i="0" dirty="0">
                <a:solidFill>
                  <a:srgbClr val="374151"/>
                </a:solidFill>
                <a:effectLst/>
                <a:latin typeface="Söhne"/>
              </a:rPr>
              <a:t>Utterance</a:t>
            </a:r>
            <a:r>
              <a:rPr lang="en-US" b="0" i="0" dirty="0">
                <a:solidFill>
                  <a:srgbClr val="374151"/>
                </a:solidFill>
                <a:effectLst/>
                <a:latin typeface="Söhne"/>
              </a:rPr>
              <a:t>: An utterance is simply a spoken word or a group of spoken words. It can be a complete sentence, a phrase, or even just a single word that is spoken.</a:t>
            </a:r>
          </a:p>
          <a:p>
            <a:pPr algn="l">
              <a:buFont typeface="+mj-lt"/>
              <a:buAutoNum type="arabicPeriod"/>
            </a:pPr>
            <a:r>
              <a:rPr lang="en-US" b="1" i="0" dirty="0">
                <a:solidFill>
                  <a:srgbClr val="374151"/>
                </a:solidFill>
                <a:effectLst/>
                <a:latin typeface="Söhne"/>
              </a:rPr>
              <a:t>Prosody</a:t>
            </a:r>
            <a:r>
              <a:rPr lang="en-US" b="0" i="0" dirty="0">
                <a:solidFill>
                  <a:srgbClr val="374151"/>
                </a:solidFill>
                <a:effectLst/>
                <a:latin typeface="Söhne"/>
              </a:rPr>
              <a:t> refers to the rhythmic and melodic aspects of speech, such as stress, intonation, pitch, rhythm, and timing, that convey meaning and emotion in spoken language. It adds expression and nuance to speech. </a:t>
            </a:r>
          </a:p>
          <a:p>
            <a:pPr algn="l">
              <a:buFont typeface="+mj-lt"/>
              <a:buAutoNum type="arabicPeriod"/>
            </a:pPr>
            <a:r>
              <a:rPr lang="en-US" b="1" i="0" dirty="0">
                <a:solidFill>
                  <a:srgbClr val="374151"/>
                </a:solidFill>
                <a:effectLst/>
                <a:latin typeface="Söhne"/>
              </a:rPr>
              <a:t>Acoustic model</a:t>
            </a:r>
            <a:r>
              <a:rPr lang="en-US" b="0" i="0" dirty="0">
                <a:solidFill>
                  <a:srgbClr val="374151"/>
                </a:solidFill>
                <a:effectLst/>
                <a:latin typeface="Söhne"/>
              </a:rPr>
              <a:t>: An acoustic model is a computer program or algorithm that is trained to understand and process the sounds of human speech. It can analyze the audio signals produced by speech and convert them into text or other forms of data.</a:t>
            </a:r>
          </a:p>
          <a:p>
            <a:pPr algn="l">
              <a:buFont typeface="+mj-lt"/>
              <a:buAutoNum type="arabicPeriod"/>
            </a:pPr>
            <a:r>
              <a:rPr lang="en-US" b="1" i="0" dirty="0">
                <a:solidFill>
                  <a:srgbClr val="374151"/>
                </a:solidFill>
                <a:effectLst/>
                <a:latin typeface="Söhne"/>
              </a:rPr>
              <a:t>GOP features: </a:t>
            </a:r>
            <a:r>
              <a:rPr lang="en-US" b="0" i="0" dirty="0">
                <a:solidFill>
                  <a:srgbClr val="374151"/>
                </a:solidFill>
                <a:effectLst/>
                <a:latin typeface="Söhne"/>
              </a:rPr>
              <a:t>GOP stands for "Goodness of Pronunciation" features. These are characteristics or measures that can be used to assess the quality of pronunciation, such as accuracy, fluency, </a:t>
            </a:r>
            <a:r>
              <a:rPr lang="en-US" b="1" i="0" dirty="0">
                <a:solidFill>
                  <a:srgbClr val="374151"/>
                </a:solidFill>
                <a:effectLst/>
                <a:latin typeface="Söhne"/>
              </a:rPr>
              <a:t>prosody</a:t>
            </a:r>
            <a:r>
              <a:rPr lang="en-US" b="0" i="0" dirty="0">
                <a:solidFill>
                  <a:srgbClr val="374151"/>
                </a:solidFill>
                <a:effectLst/>
                <a:latin typeface="Söhne"/>
              </a:rPr>
              <a:t>, stress, etc. GOP features are used in pronunciation assessment models to evaluate how well someone is pronouncing words or sentences in a foreign language.</a:t>
            </a:r>
          </a:p>
          <a:p>
            <a:pPr algn="l">
              <a:buFont typeface="+mj-lt"/>
              <a:buAutoNum type="arabicPeriod"/>
            </a:pPr>
            <a:r>
              <a:rPr lang="en-US" b="1" i="0" dirty="0">
                <a:solidFill>
                  <a:srgbClr val="374151"/>
                </a:solidFill>
                <a:effectLst/>
                <a:latin typeface="Söhne"/>
              </a:rPr>
              <a:t>CAPT</a:t>
            </a:r>
            <a:r>
              <a:rPr lang="en-US" b="0" i="0" dirty="0">
                <a:solidFill>
                  <a:srgbClr val="374151"/>
                </a:solidFill>
                <a:effectLst/>
                <a:latin typeface="Söhne"/>
              </a:rPr>
              <a:t>: Stands for "</a:t>
            </a:r>
            <a:r>
              <a:rPr lang="en-US" b="1" i="0" dirty="0">
                <a:solidFill>
                  <a:srgbClr val="374151"/>
                </a:solidFill>
                <a:effectLst/>
                <a:latin typeface="Söhne"/>
              </a:rPr>
              <a:t>Computer Assisted Pronunciation Training</a:t>
            </a:r>
            <a:r>
              <a:rPr lang="en-US" b="0" i="0" dirty="0">
                <a:solidFill>
                  <a:srgbClr val="374151"/>
                </a:solidFill>
                <a:effectLst/>
                <a:latin typeface="Söhne"/>
              </a:rPr>
              <a:t>." It's a technology that helps non-native speakers learn foreign languages by providing feedback on their pronunciation. CAPT can be more convenient and cost-effective compared to traditional language classes, as it allows learners to practice their pronunciation and receive immediate feedback with the help of computer programs or applications.</a:t>
            </a:r>
          </a:p>
        </p:txBody>
      </p:sp>
    </p:spTree>
    <p:extLst>
      <p:ext uri="{BB962C8B-B14F-4D97-AF65-F5344CB8AC3E}">
        <p14:creationId xmlns:p14="http://schemas.microsoft.com/office/powerpoint/2010/main" val="2101960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91602"/>
            <a:ext cx="10058400" cy="483418"/>
          </a:xfrm>
        </p:spPr>
        <p:txBody>
          <a:bodyPr/>
          <a:lstStyle/>
          <a:p>
            <a:r>
              <a:rPr lang="en-US" dirty="0">
                <a:solidFill>
                  <a:schemeClr val="accent1"/>
                </a:solidFill>
                <a:latin typeface="Calibri Light"/>
              </a:rPr>
              <a:t>Background</a:t>
            </a:r>
          </a:p>
        </p:txBody>
      </p:sp>
      <p:sp>
        <p:nvSpPr>
          <p:cNvPr id="3" name="Content Placeholder 2"/>
          <p:cNvSpPr>
            <a:spLocks noGrp="1"/>
          </p:cNvSpPr>
          <p:nvPr>
            <p:ph idx="1"/>
          </p:nvPr>
        </p:nvSpPr>
        <p:spPr>
          <a:xfrm>
            <a:off x="914400" y="723720"/>
            <a:ext cx="10363200" cy="4401989"/>
          </a:xfrm>
        </p:spPr>
        <p:txBody>
          <a:bodyPr vert="horz" lIns="0" tIns="45720" rIns="0" bIns="45720" rtlCol="0" anchor="t">
            <a:normAutofit/>
          </a:bodyPr>
          <a:lstStyle/>
          <a:p>
            <a:pPr>
              <a:buNone/>
            </a:pPr>
            <a:r>
              <a:rPr lang="en-US" dirty="0">
                <a:solidFill>
                  <a:srgbClr val="C95C3A"/>
                </a:solidFill>
              </a:rPr>
              <a:t>Automatic Speech Recognition</a:t>
            </a:r>
            <a:endParaRPr lang="en-US" dirty="0">
              <a:solidFill>
                <a:schemeClr val="tx1"/>
              </a:solidFill>
              <a:latin typeface="Calibri"/>
            </a:endParaRPr>
          </a:p>
          <a:p>
            <a:pPr lvl="1"/>
            <a:r>
              <a:rPr lang="en-US" sz="2000" dirty="0">
                <a:solidFill>
                  <a:schemeClr val="tx1"/>
                </a:solidFill>
                <a:latin typeface="Calibri"/>
              </a:rPr>
              <a:t>Natural language interfaces for a more fluid and natural way to interact with computers</a:t>
            </a:r>
          </a:p>
          <a:p>
            <a:pPr lvl="1"/>
            <a:r>
              <a:rPr lang="en-US" sz="2000" dirty="0">
                <a:solidFill>
                  <a:schemeClr val="tx1"/>
                </a:solidFill>
                <a:latin typeface="Calibri"/>
              </a:rPr>
              <a:t>Alternative input medium for accessibility purposes</a:t>
            </a:r>
          </a:p>
          <a:p>
            <a:pPr lvl="1"/>
            <a:r>
              <a:rPr lang="en-US" sz="2000" dirty="0">
                <a:solidFill>
                  <a:schemeClr val="tx1"/>
                </a:solidFill>
                <a:latin typeface="Calibri"/>
              </a:rPr>
              <a:t>Voice Assistants (Siri, etc.), Automated telephony systems, Hands-free phone control in the car</a:t>
            </a:r>
          </a:p>
          <a:p>
            <a:pPr lvl="1"/>
            <a:endParaRPr lang="en-US" sz="2000" dirty="0">
              <a:solidFill>
                <a:schemeClr val="tx1"/>
              </a:solidFill>
              <a:latin typeface="Calibri"/>
            </a:endParaRPr>
          </a:p>
          <a:p>
            <a:pPr marL="0" indent="0">
              <a:buNone/>
            </a:pPr>
            <a:endParaRPr lang="en-US" dirty="0">
              <a:solidFill>
                <a:srgbClr val="404040"/>
              </a:solidFill>
              <a:latin typeface="Calibri"/>
            </a:endParaRPr>
          </a:p>
        </p:txBody>
      </p:sp>
      <p:sp>
        <p:nvSpPr>
          <p:cNvPr id="50" name="Title 1">
            <a:extLst>
              <a:ext uri="{FF2B5EF4-FFF2-40B4-BE49-F238E27FC236}">
                <a16:creationId xmlns:a16="http://schemas.microsoft.com/office/drawing/2014/main" id="{A61F48AA-73A5-1353-B8BC-23C54CC0364E}"/>
              </a:ext>
            </a:extLst>
          </p:cNvPr>
          <p:cNvSpPr>
            <a:spLocks noGrp="1"/>
          </p:cNvSpPr>
          <p:nvPr/>
        </p:nvSpPr>
        <p:spPr>
          <a:xfrm>
            <a:off x="914400" y="2623588"/>
            <a:ext cx="10363200" cy="67677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solidFill>
                  <a:srgbClr val="C95C3A"/>
                </a:solidFill>
              </a:rPr>
              <a:t>Aim</a:t>
            </a:r>
            <a:endParaRPr lang="en-US" sz="3600" dirty="0"/>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567FABCF-24F4-7F83-7501-A81889A61D22}"/>
                  </a:ext>
                </a:extLst>
              </p:cNvPr>
              <p:cNvSpPr txBox="1"/>
              <p:nvPr/>
            </p:nvSpPr>
            <p:spPr>
              <a:xfrm>
                <a:off x="914400" y="3333444"/>
                <a:ext cx="10363200" cy="2731966"/>
              </a:xfrm>
              <a:prstGeom prst="rect">
                <a:avLst/>
              </a:prstGeom>
              <a:noFill/>
            </p:spPr>
            <p:txBody>
              <a:bodyPr wrap="square">
                <a:spAutoFit/>
              </a:bodyPr>
              <a:lstStyle/>
              <a:p>
                <a:r>
                  <a:rPr lang="en-US" dirty="0"/>
                  <a:t>Find the most likely sentence (word sequence) </a:t>
                </a:r>
                <a14:m>
                  <m:oMath xmlns:m="http://schemas.openxmlformats.org/officeDocument/2006/math">
                    <m:r>
                      <a:rPr lang="en-US" b="1" i="1" dirty="0">
                        <a:latin typeface="Cambria Math" panose="02040503050406030204" pitchFamily="18" charset="0"/>
                      </a:rPr>
                      <m:t>𝑾</m:t>
                    </m:r>
                  </m:oMath>
                </a14:m>
                <a:r>
                  <a:rPr lang="en-US" dirty="0"/>
                  <a:t>, which transcribes the speech audio </a:t>
                </a:r>
                <a14:m>
                  <m:oMath xmlns:m="http://schemas.openxmlformats.org/officeDocument/2006/math">
                    <m:r>
                      <a:rPr lang="en-US" b="1" i="1" dirty="0" smtClean="0">
                        <a:latin typeface="Cambria Math" panose="02040503050406030204" pitchFamily="18" charset="0"/>
                      </a:rPr>
                      <m:t>𝑨</m:t>
                    </m:r>
                  </m:oMath>
                </a14:m>
                <a:r>
                  <a:rPr lang="en-US" dirty="0"/>
                  <a:t>:</a:t>
                </a:r>
              </a:p>
              <a:p>
                <a:pPr marL="0" indent="0">
                  <a:buNone/>
                </a:pPr>
                <a14:m>
                  <m:oMathPara xmlns:m="http://schemas.openxmlformats.org/officeDocument/2006/math">
                    <m:oMathParaPr>
                      <m:jc m:val="centerGroup"/>
                    </m:oMathParaPr>
                    <m:oMath xmlns:m="http://schemas.openxmlformats.org/officeDocument/2006/math">
                      <m:acc>
                        <m:accPr>
                          <m:chr m:val="̂"/>
                          <m:ctrlPr>
                            <a:rPr lang="en-US" b="1" i="1" dirty="0">
                              <a:latin typeface="Cambria Math" panose="02040503050406030204" pitchFamily="18" charset="0"/>
                            </a:rPr>
                          </m:ctrlPr>
                        </m:accPr>
                        <m:e>
                          <m:r>
                            <a:rPr lang="en-US" b="1" i="1" dirty="0">
                              <a:latin typeface="Cambria Math" panose="02040503050406030204" pitchFamily="18" charset="0"/>
                            </a:rPr>
                            <m:t>𝑾</m:t>
                          </m:r>
                        </m:e>
                      </m:acc>
                      <m:r>
                        <a:rPr lang="en-US" b="1" i="1" dirty="0">
                          <a:latin typeface="Cambria Math" panose="02040503050406030204" pitchFamily="18" charset="0"/>
                        </a:rPr>
                        <m:t>=</m:t>
                      </m:r>
                      <m:func>
                        <m:funcPr>
                          <m:ctrlPr>
                            <a:rPr lang="en-US" b="1" i="1" dirty="0">
                              <a:latin typeface="Cambria Math" panose="02040503050406030204" pitchFamily="18" charset="0"/>
                            </a:rPr>
                          </m:ctrlPr>
                        </m:funcPr>
                        <m:fName>
                          <m:limLow>
                            <m:limLowPr>
                              <m:ctrlPr>
                                <a:rPr lang="en-US" b="1"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b="1" i="1" dirty="0">
                                  <a:latin typeface="Cambria Math" panose="02040503050406030204" pitchFamily="18" charset="0"/>
                                </a:rPr>
                                <m:t>𝑾</m:t>
                              </m:r>
                            </m:lim>
                          </m:limLow>
                        </m:fName>
                        <m:e>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a:latin typeface="Cambria Math" panose="02040503050406030204" pitchFamily="18" charset="0"/>
                                </a:rPr>
                                <m:t>𝑾</m:t>
                              </m:r>
                            </m:e>
                            <m:e>
                              <m:r>
                                <a:rPr lang="en-US" b="1" i="1" dirty="0" smtClean="0">
                                  <a:latin typeface="Cambria Math" panose="02040503050406030204" pitchFamily="18" charset="0"/>
                                </a:rPr>
                                <m:t>𝑨</m:t>
                              </m:r>
                            </m:e>
                          </m:d>
                        </m:e>
                      </m:func>
                      <m:r>
                        <a:rPr lang="en-US" b="1" i="1" dirty="0">
                          <a:latin typeface="Cambria Math" panose="02040503050406030204" pitchFamily="18" charset="0"/>
                        </a:rPr>
                        <m:t>=</m:t>
                      </m:r>
                      <m:func>
                        <m:funcPr>
                          <m:ctrlPr>
                            <a:rPr lang="en-US" b="1" i="1" dirty="0">
                              <a:latin typeface="Cambria Math" panose="02040503050406030204" pitchFamily="18" charset="0"/>
                            </a:rPr>
                          </m:ctrlPr>
                        </m:funcPr>
                        <m:fName>
                          <m:limLow>
                            <m:limLowPr>
                              <m:ctrlPr>
                                <a:rPr lang="en-US" b="1"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b="1" i="1" dirty="0">
                                  <a:latin typeface="Cambria Math" panose="02040503050406030204" pitchFamily="18" charset="0"/>
                                </a:rPr>
                                <m:t>𝑾</m:t>
                              </m:r>
                            </m:lim>
                          </m:limLow>
                        </m:fName>
                        <m:e>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smtClean="0">
                                  <a:latin typeface="Cambria Math" panose="02040503050406030204" pitchFamily="18" charset="0"/>
                                </a:rPr>
                                <m:t>𝑨</m:t>
                              </m:r>
                            </m:e>
                            <m:e>
                              <m:r>
                                <a:rPr lang="en-US" b="1" i="1" dirty="0">
                                  <a:latin typeface="Cambria Math" panose="02040503050406030204" pitchFamily="18" charset="0"/>
                                </a:rPr>
                                <m:t>𝑾</m:t>
                              </m:r>
                            </m:e>
                          </m:d>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e>
                      </m:func>
                    </m:oMath>
                  </m:oMathPara>
                </a14:m>
                <a:endParaRPr lang="en-US" b="1" dirty="0"/>
              </a:p>
              <a:p>
                <a:endParaRPr lang="en-US" dirty="0"/>
              </a:p>
              <a:p>
                <a:pPr lvl="1"/>
                <a:r>
                  <a:rPr lang="en-US" dirty="0"/>
                  <a:t>Acoustic model </a:t>
                </a:r>
                <a14:m>
                  <m:oMath xmlns:m="http://schemas.openxmlformats.org/officeDocument/2006/math">
                    <m:r>
                      <a:rPr lang="en-US" i="1" dirty="0">
                        <a:latin typeface="Cambria Math" panose="02040503050406030204" pitchFamily="18" charset="0"/>
                      </a:rPr>
                      <m:t>𝑃</m:t>
                    </m:r>
                    <m:d>
                      <m:dPr>
                        <m:ctrlPr>
                          <a:rPr lang="en-US" i="1" dirty="0">
                            <a:latin typeface="Cambria Math" panose="02040503050406030204" pitchFamily="18" charset="0"/>
                          </a:rPr>
                        </m:ctrlPr>
                      </m:dPr>
                      <m:e>
                        <m:r>
                          <a:rPr lang="en-US" b="1" i="1" dirty="0" smtClean="0">
                            <a:latin typeface="Cambria Math" panose="02040503050406030204" pitchFamily="18" charset="0"/>
                          </a:rPr>
                          <m:t>𝑨</m:t>
                        </m:r>
                      </m:e>
                      <m:e>
                        <m:r>
                          <a:rPr lang="en-US" b="1" i="1" dirty="0">
                            <a:latin typeface="Cambria Math" panose="02040503050406030204" pitchFamily="18" charset="0"/>
                          </a:rPr>
                          <m:t>𝑾</m:t>
                        </m:r>
                      </m:e>
                    </m:d>
                  </m:oMath>
                </a14:m>
                <a:endParaRPr lang="en-US" dirty="0"/>
              </a:p>
              <a:p>
                <a:pPr lvl="1"/>
                <a:r>
                  <a:rPr lang="en-US" dirty="0"/>
                  <a:t>Language model </a:t>
                </a:r>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a:rPr lang="en-US" b="1" i="1" dirty="0">
                        <a:latin typeface="Cambria Math" panose="02040503050406030204" pitchFamily="18" charset="0"/>
                      </a:rPr>
                      <m:t>𝑾</m:t>
                    </m:r>
                    <m:r>
                      <a:rPr lang="en-US" i="1" dirty="0">
                        <a:latin typeface="Cambria Math" panose="02040503050406030204" pitchFamily="18" charset="0"/>
                      </a:rPr>
                      <m:t>)</m:t>
                    </m:r>
                  </m:oMath>
                </a14:m>
                <a:endParaRPr lang="en-US" dirty="0"/>
              </a:p>
              <a:p>
                <a:pPr lvl="1"/>
                <a:endParaRPr lang="en-US" dirty="0"/>
              </a:p>
              <a:p>
                <a:r>
                  <a:rPr lang="en-US" dirty="0"/>
                  <a:t>Training: find parameters for acoustic and language model separately</a:t>
                </a:r>
              </a:p>
              <a:p>
                <a:pPr lvl="1"/>
                <a:r>
                  <a:rPr lang="en-US" dirty="0"/>
                  <a:t>Speech Corpus: speech waveform and human-annotated transcriptions</a:t>
                </a:r>
              </a:p>
              <a:p>
                <a:pPr lvl="1"/>
                <a:r>
                  <a:rPr lang="en-US" dirty="0"/>
                  <a:t>Language model: with extra data (prefer daily expressions corpus for spontaneous speech)</a:t>
                </a:r>
              </a:p>
            </p:txBody>
          </p:sp>
        </mc:Choice>
        <mc:Fallback xmlns="">
          <p:sp>
            <p:nvSpPr>
              <p:cNvPr id="90" name="TextBox 89">
                <a:extLst>
                  <a:ext uri="{FF2B5EF4-FFF2-40B4-BE49-F238E27FC236}">
                    <a16:creationId xmlns:a16="http://schemas.microsoft.com/office/drawing/2014/main" id="{567FABCF-24F4-7F83-7501-A81889A61D22}"/>
                  </a:ext>
                </a:extLst>
              </p:cNvPr>
              <p:cNvSpPr txBox="1">
                <a:spLocks noRot="1" noChangeAspect="1" noMove="1" noResize="1" noEditPoints="1" noAdjustHandles="1" noChangeArrowheads="1" noChangeShapeType="1" noTextEdit="1"/>
              </p:cNvSpPr>
              <p:nvPr/>
            </p:nvSpPr>
            <p:spPr>
              <a:xfrm>
                <a:off x="914400" y="3333444"/>
                <a:ext cx="10363200" cy="2731966"/>
              </a:xfrm>
              <a:prstGeom prst="rect">
                <a:avLst/>
              </a:prstGeom>
              <a:blipFill>
                <a:blip r:embed="rId3"/>
                <a:stretch>
                  <a:fillRect l="-471" t="-1339" b="-2679"/>
                </a:stretch>
              </a:blipFill>
            </p:spPr>
            <p:txBody>
              <a:bodyPr/>
              <a:lstStyle/>
              <a:p>
                <a:r>
                  <a:rPr lang="en-US">
                    <a:noFill/>
                  </a:rPr>
                  <a:t> </a:t>
                </a:r>
              </a:p>
            </p:txBody>
          </p:sp>
        </mc:Fallback>
      </mc:AlternateContent>
    </p:spTree>
    <p:extLst>
      <p:ext uri="{BB962C8B-B14F-4D97-AF65-F5344CB8AC3E}">
        <p14:creationId xmlns:p14="http://schemas.microsoft.com/office/powerpoint/2010/main" val="876080000"/>
      </p:ext>
    </p:extLst>
  </p:cSld>
  <p:clrMapOvr>
    <a:masterClrMapping/>
  </p:clrMapOvr>
</p:sld>
</file>

<file path=ppt/theme/theme1.xml><?xml version="1.0" encoding="utf-8"?>
<a:theme xmlns:a="http://schemas.openxmlformats.org/drawingml/2006/main" name="Sophisticated Business">
  <a:themeElements>
    <a:clrScheme name="UTD 2019 Colors">
      <a:dk1>
        <a:srgbClr val="000000"/>
      </a:dk1>
      <a:lt1>
        <a:srgbClr val="FFFFFF"/>
      </a:lt1>
      <a:dk2>
        <a:srgbClr val="414141"/>
      </a:dk2>
      <a:lt2>
        <a:srgbClr val="E7E6E6"/>
      </a:lt2>
      <a:accent1>
        <a:srgbClr val="E87500"/>
      </a:accent1>
      <a:accent2>
        <a:srgbClr val="69BD28"/>
      </a:accent2>
      <a:accent3>
        <a:srgbClr val="00A0DE"/>
      </a:accent3>
      <a:accent4>
        <a:srgbClr val="FFB611"/>
      </a:accent4>
      <a:accent5>
        <a:srgbClr val="154734"/>
      </a:accent5>
      <a:accent6>
        <a:srgbClr val="5FE0B7"/>
      </a:accent6>
      <a:hlink>
        <a:srgbClr val="C8C8C8"/>
      </a:hlink>
      <a:folHlink>
        <a:srgbClr val="808080"/>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dirty="0">
            <a:solidFill>
              <a:schemeClr val="tx2"/>
            </a:solidFill>
          </a:defRPr>
        </a:defPPr>
      </a:lstStyle>
    </a:txDef>
  </a:objectDefaults>
  <a:extraClrSchemeLst/>
</a:theme>
</file>

<file path=ppt/theme/theme2.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4608</TotalTime>
  <Words>4999</Words>
  <Application>Microsoft Office PowerPoint</Application>
  <PresentationFormat>Widescreen</PresentationFormat>
  <Paragraphs>789</Paragraphs>
  <Slides>37</Slides>
  <Notes>31</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37</vt:i4>
      </vt:variant>
    </vt:vector>
  </HeadingPairs>
  <TitlesOfParts>
    <vt:vector size="57" baseType="lpstr">
      <vt:lpstr>-apple-system</vt:lpstr>
      <vt:lpstr>Arial</vt:lpstr>
      <vt:lpstr>Calibri</vt:lpstr>
      <vt:lpstr>Calibri Light</vt:lpstr>
      <vt:lpstr>Cambria Math</vt:lpstr>
      <vt:lpstr>CMR10</vt:lpstr>
      <vt:lpstr>CMSY10</vt:lpstr>
      <vt:lpstr>Courier New</vt:lpstr>
      <vt:lpstr>Franklin Gothic Book</vt:lpstr>
      <vt:lpstr>Franklin Gothic Demi Cond</vt:lpstr>
      <vt:lpstr>Georgia</vt:lpstr>
      <vt:lpstr>NimbusMonL-Regu</vt:lpstr>
      <vt:lpstr>NimbusRomNo9L-Regu</vt:lpstr>
      <vt:lpstr>Roboto</vt:lpstr>
      <vt:lpstr>Segoe UI</vt:lpstr>
      <vt:lpstr>Söhne</vt:lpstr>
      <vt:lpstr>Times New Roman</vt:lpstr>
      <vt:lpstr>TimesNewRomanPSMT</vt:lpstr>
      <vt:lpstr>Wingdings</vt:lpstr>
      <vt:lpstr>Sophisticated Business</vt:lpstr>
      <vt:lpstr>We are happy to present -   Assessment of non-native pronunciation</vt:lpstr>
      <vt:lpstr>Why this topic?</vt:lpstr>
      <vt:lpstr>Let’s Talk Statistics –biggest market</vt:lpstr>
      <vt:lpstr>Evolution - Need for Standardization</vt:lpstr>
      <vt:lpstr>Why we need to access the pronunciations –  Business Side story</vt:lpstr>
      <vt:lpstr>Evolution of CAPT through time</vt:lpstr>
      <vt:lpstr>Our approach for the problem</vt:lpstr>
      <vt:lpstr>Key terms to know -</vt:lpstr>
      <vt:lpstr>Background</vt:lpstr>
      <vt:lpstr>History of Automatic Speech Recognition</vt:lpstr>
      <vt:lpstr>ASR: Architecture – 5. Lang Models  </vt:lpstr>
      <vt:lpstr>ASR: Architecture – 4. Lexicon Model  </vt:lpstr>
      <vt:lpstr>ASR: Architecture – 1. Feature Extraction </vt:lpstr>
      <vt:lpstr>ASR: Architecture – GMM-HMM </vt:lpstr>
      <vt:lpstr>ASR: Architecture – 3. Sequence Model (HMM Advanced)  </vt:lpstr>
      <vt:lpstr>ASR: Architecture – Complete GMM HMM </vt:lpstr>
      <vt:lpstr>ASR: Architecture – DNN-HMM  </vt:lpstr>
      <vt:lpstr>ASR: Architecture – RNN-CTC </vt:lpstr>
      <vt:lpstr>Connectionist Temporal Classification (CTC)</vt:lpstr>
      <vt:lpstr>Connectionist Temporal Classification (CTC)</vt:lpstr>
      <vt:lpstr>ASR Evolution: GMM-HMM – End-to-End Deep Models  </vt:lpstr>
      <vt:lpstr>Automatic Pronunciation Assessment (APA) </vt:lpstr>
      <vt:lpstr>APA: Goodness of Pronunciation </vt:lpstr>
      <vt:lpstr>PowerPoint Presentation</vt:lpstr>
      <vt:lpstr>GOP: Kaldi </vt:lpstr>
      <vt:lpstr>Goodness of Pronunciation Transformer </vt:lpstr>
      <vt:lpstr>Advanced GOPT with Multi-view </vt:lpstr>
      <vt:lpstr>Wav2vec 2.0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Duarte;Inc. 2014</dc:creator>
  <cp:lastModifiedBy>Yeturi, Ram Mohan</cp:lastModifiedBy>
  <cp:revision>269</cp:revision>
  <dcterms:created xsi:type="dcterms:W3CDTF">2014-02-06T21:29:49Z</dcterms:created>
  <dcterms:modified xsi:type="dcterms:W3CDTF">2023-04-19T23:58:40Z</dcterms:modified>
</cp:coreProperties>
</file>